
<file path=[Content_Types].xml><?xml version="1.0" encoding="utf-8"?>
<Types xmlns="http://schemas.openxmlformats.org/package/2006/content-types">
  <Default Extension="emf" ContentType="image/x-emf"/>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8"/>
  </p:notesMasterIdLst>
  <p:sldIdLst>
    <p:sldId id="257" r:id="rId2"/>
    <p:sldId id="353" r:id="rId3"/>
    <p:sldId id="354" r:id="rId4"/>
    <p:sldId id="355" r:id="rId5"/>
    <p:sldId id="356" r:id="rId6"/>
    <p:sldId id="357" r:id="rId7"/>
  </p:sldIdLst>
  <p:sldSz cx="12192000" cy="6858000"/>
  <p:notesSz cx="6858000" cy="9144000"/>
  <p:embeddedFontLst>
    <p:embeddedFont>
      <p:font typeface="Acumin Pro" panose="020B0504020202020204" pitchFamily="34" charset="77"/>
      <p:regular r:id="rId9"/>
      <p:bold r:id="rId10"/>
      <p:italic r:id="rId11"/>
      <p:boldItalic r:id="rId12"/>
    </p:embeddedFont>
    <p:embeddedFont>
      <p:font typeface="Acumin Pro ExtraCondensed" panose="020B0508020202020204" pitchFamily="34" charset="77"/>
      <p:regular r:id="rId13"/>
      <p:bold r:id="rId14"/>
      <p:italic r:id="rId15"/>
      <p:boldItalic r:id="rId16"/>
    </p:embeddedFont>
    <p:embeddedFont>
      <p:font typeface="Acumin Pro ExtraCondensed Smbd" panose="020B0708020202020204" pitchFamily="34" charset="77"/>
      <p:regular r:id="rId17"/>
      <p:bold r:id="rId18"/>
      <p:italic r:id="rId19"/>
      <p:boldItalic r:id="rId20"/>
    </p:embeddedFont>
    <p:embeddedFont>
      <p:font typeface="Acumin Pro Medium" panose="020F0502020204030204" pitchFamily="34" charset="0"/>
      <p:regular r:id="rId21"/>
      <p:bold r:id="rId22"/>
      <p:italic r:id="rId23"/>
      <p:boldItalic r:id="rId24"/>
    </p:embeddedFont>
    <p:embeddedFont>
      <p:font typeface="Acumin Pro Semibold" panose="020B0704020202020204" pitchFamily="34" charset="77"/>
      <p:regular r:id="rId25"/>
      <p:bold r:id="rId26"/>
      <p:italic r:id="rId27"/>
      <p:boldItalic r:id="rId28"/>
    </p:embeddedFont>
    <p:embeddedFont>
      <p:font typeface="Acumin Pro SemiCondensed" panose="020B0506020202020204" pitchFamily="34" charset="77"/>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Noto Sans" panose="020B0502040504020204" pitchFamily="34" charset="0"/>
      <p:regular r:id="rId37"/>
      <p:bold r:id="rId38"/>
      <p:italic r:id="rId39"/>
      <p:boldItalic r:id="rId40"/>
    </p:embeddedFont>
    <p:embeddedFont>
      <p:font typeface="United Sans Cd Md" panose="020F0502020204030204" pitchFamily="34" charset="0"/>
      <p:regular r:id="rId41"/>
      <p:bold r:id="rId42"/>
      <p:italic r:id="rId43"/>
      <p:boldItalic r:id="rId44"/>
    </p:embeddedFont>
    <p:embeddedFont>
      <p:font typeface="United Sans Rg Lt" pitchFamily="2" charset="77"/>
      <p:regular r:id="rId45"/>
    </p:embeddedFont>
    <p:embeddedFont>
      <p:font typeface="United Sans Rg Md" panose="020F0502020204030204" pitchFamily="34" charset="0"/>
      <p:regular r:id="rId46"/>
      <p:bold r:id="rId47"/>
      <p:italic r:id="rId48"/>
      <p:boldItalic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D8E"/>
    <a:srgbClr val="EE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80" autoAdjust="0"/>
    <p:restoredTop sz="85360"/>
  </p:normalViewPr>
  <p:slideViewPr>
    <p:cSldViewPr snapToGrid="0" snapToObjects="1">
      <p:cViewPr varScale="1">
        <p:scale>
          <a:sx n="111" d="100"/>
          <a:sy n="111" d="100"/>
        </p:scale>
        <p:origin x="224" y="18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5.fntdata"/><Relationship Id="rId18" Type="http://schemas.openxmlformats.org/officeDocument/2006/relationships/font" Target="fonts/font10.fntdata"/><Relationship Id="rId26" Type="http://schemas.openxmlformats.org/officeDocument/2006/relationships/font" Target="fonts/font18.fntdata"/><Relationship Id="rId39" Type="http://schemas.openxmlformats.org/officeDocument/2006/relationships/font" Target="fonts/font31.fntdata"/><Relationship Id="rId21" Type="http://schemas.openxmlformats.org/officeDocument/2006/relationships/font" Target="fonts/font13.fntdata"/><Relationship Id="rId34" Type="http://schemas.openxmlformats.org/officeDocument/2006/relationships/font" Target="fonts/font26.fntdata"/><Relationship Id="rId42" Type="http://schemas.openxmlformats.org/officeDocument/2006/relationships/font" Target="fonts/font34.fntdata"/><Relationship Id="rId47" Type="http://schemas.openxmlformats.org/officeDocument/2006/relationships/font" Target="fonts/font39.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8.fntdata"/><Relationship Id="rId29" Type="http://schemas.openxmlformats.org/officeDocument/2006/relationships/font" Target="fonts/font21.fntdata"/><Relationship Id="rId11" Type="http://schemas.openxmlformats.org/officeDocument/2006/relationships/font" Target="fonts/font3.fntdata"/><Relationship Id="rId24" Type="http://schemas.openxmlformats.org/officeDocument/2006/relationships/font" Target="fonts/font16.fntdata"/><Relationship Id="rId32" Type="http://schemas.openxmlformats.org/officeDocument/2006/relationships/font" Target="fonts/font24.fntdata"/><Relationship Id="rId37" Type="http://schemas.openxmlformats.org/officeDocument/2006/relationships/font" Target="fonts/font29.fntdata"/><Relationship Id="rId40" Type="http://schemas.openxmlformats.org/officeDocument/2006/relationships/font" Target="fonts/font32.fntdata"/><Relationship Id="rId45" Type="http://schemas.openxmlformats.org/officeDocument/2006/relationships/font" Target="fonts/font37.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font" Target="fonts/font2.fntdata"/><Relationship Id="rId19" Type="http://schemas.openxmlformats.org/officeDocument/2006/relationships/font" Target="fonts/font11.fntdata"/><Relationship Id="rId31" Type="http://schemas.openxmlformats.org/officeDocument/2006/relationships/font" Target="fonts/font23.fntdata"/><Relationship Id="rId44" Type="http://schemas.openxmlformats.org/officeDocument/2006/relationships/font" Target="fonts/font3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font" Target="fonts/font14.fntdata"/><Relationship Id="rId27" Type="http://schemas.openxmlformats.org/officeDocument/2006/relationships/font" Target="fonts/font19.fntdata"/><Relationship Id="rId30" Type="http://schemas.openxmlformats.org/officeDocument/2006/relationships/font" Target="fonts/font22.fntdata"/><Relationship Id="rId35" Type="http://schemas.openxmlformats.org/officeDocument/2006/relationships/font" Target="fonts/font27.fntdata"/><Relationship Id="rId43" Type="http://schemas.openxmlformats.org/officeDocument/2006/relationships/font" Target="fonts/font35.fntdata"/><Relationship Id="rId48" Type="http://schemas.openxmlformats.org/officeDocument/2006/relationships/font" Target="fonts/font40.fntdata"/><Relationship Id="rId8" Type="http://schemas.openxmlformats.org/officeDocument/2006/relationships/notesMaster" Target="notesMasters/notesMaster1.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font" Target="fonts/font4.fntdata"/><Relationship Id="rId17" Type="http://schemas.openxmlformats.org/officeDocument/2006/relationships/font" Target="fonts/font9.fntdata"/><Relationship Id="rId25" Type="http://schemas.openxmlformats.org/officeDocument/2006/relationships/font" Target="fonts/font17.fntdata"/><Relationship Id="rId33" Type="http://schemas.openxmlformats.org/officeDocument/2006/relationships/font" Target="fonts/font25.fntdata"/><Relationship Id="rId38" Type="http://schemas.openxmlformats.org/officeDocument/2006/relationships/font" Target="fonts/font30.fntdata"/><Relationship Id="rId46" Type="http://schemas.openxmlformats.org/officeDocument/2006/relationships/font" Target="fonts/font38.fntdata"/><Relationship Id="rId20" Type="http://schemas.openxmlformats.org/officeDocument/2006/relationships/font" Target="fonts/font12.fntdata"/><Relationship Id="rId41"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font" Target="fonts/font7.fntdata"/><Relationship Id="rId23" Type="http://schemas.openxmlformats.org/officeDocument/2006/relationships/font" Target="fonts/font15.fntdata"/><Relationship Id="rId28" Type="http://schemas.openxmlformats.org/officeDocument/2006/relationships/font" Target="fonts/font20.fntdata"/><Relationship Id="rId36" Type="http://schemas.openxmlformats.org/officeDocument/2006/relationships/font" Target="fonts/font28.fntdata"/><Relationship Id="rId49" Type="http://schemas.openxmlformats.org/officeDocument/2006/relationships/font" Target="fonts/font4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10/30/23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1" name="Purdue Logo" descr="Purdue Logo">
            <a:extLst>
              <a:ext uri="{FF2B5EF4-FFF2-40B4-BE49-F238E27FC236}">
                <a16:creationId xmlns:a16="http://schemas.microsoft.com/office/drawing/2014/main" id="{729E0708-CAA1-6E42-88EC-DDAEC16FAE2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647199" y="1501742"/>
            <a:ext cx="6801602"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2647197" y="3937834"/>
            <a:ext cx="6801603"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Purdue Logo" descr="Purdue Logo">
            <a:extLst>
              <a:ext uri="{FF2B5EF4-FFF2-40B4-BE49-F238E27FC236}">
                <a16:creationId xmlns:a16="http://schemas.microsoft.com/office/drawing/2014/main" id="{EA75A1C2-E386-F54B-A1CF-CCEB6306B190}"/>
              </a:ext>
            </a:extLst>
          </p:cNvPr>
          <p:cNvPicPr>
            <a:picLocks noChangeAspect="1"/>
          </p:cNvPicPr>
          <p:nvPr userDrawn="1"/>
        </p:nvPicPr>
        <p:blipFill>
          <a:blip r:embed="rId2"/>
          <a:stretch>
            <a:fillRect/>
          </a:stretch>
        </p:blipFill>
        <p:spPr>
          <a:xfrm>
            <a:off x="1721493" y="5987945"/>
            <a:ext cx="2459736" cy="440287"/>
          </a:xfrm>
          <a:prstGeom prst="rect">
            <a:avLst/>
          </a:prstGeom>
        </p:spPr>
      </p:pic>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10/30/23</a:t>
            </a:fld>
            <a:endParaRPr lang="en-US" dirty="0"/>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1752599" y="0"/>
            <a:ext cx="10439397"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107520" y="437030"/>
            <a:ext cx="7988980"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2107518" y="1345167"/>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1165132" y="6227000"/>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52599" y="0"/>
            <a:ext cx="10439393"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a:extLst>
              <a:ext uri="{FF2B5EF4-FFF2-40B4-BE49-F238E27FC236}">
                <a16:creationId xmlns:a16="http://schemas.microsoft.com/office/drawing/2014/main" id="{D4CA7DB8-4B5A-E34E-9870-26F61BD3E47D}"/>
              </a:ext>
            </a:extLst>
          </p:cNvPr>
          <p:cNvSpPr>
            <a:spLocks noGrp="1"/>
          </p:cNvSpPr>
          <p:nvPr>
            <p:ph type="ctrTitle" hasCustomPrompt="1"/>
          </p:nvPr>
        </p:nvSpPr>
        <p:spPr bwMode="blackWhite">
          <a:xfrm>
            <a:off x="2107520" y="437030"/>
            <a:ext cx="7988978"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345167"/>
            <a:ext cx="7988980"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7344"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pic>
        <p:nvPicPr>
          <p:cNvPr id="10" name="Purdue Logo" descr="Purdue Logo">
            <a:extLst>
              <a:ext uri="{FF2B5EF4-FFF2-40B4-BE49-F238E27FC236}">
                <a16:creationId xmlns:a16="http://schemas.microsoft.com/office/drawing/2014/main" id="{2650B9D5-9C27-CF45-A770-B91D32934D0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93545" y="1479629"/>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Rg Lt" pitchFamily="50" charset="0"/>
              </a:defRPr>
            </a:lvl1pPr>
          </a:lstStyle>
          <a:p>
            <a:r>
              <a:rPr lang="en-US" spc="0" dirty="0">
                <a:latin typeface="United Sans Rg Md" pitchFamily="50" charset="0"/>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4" name="Purdue Logo" descr="Purdue Logo">
            <a:extLst>
              <a:ext uri="{FF2B5EF4-FFF2-40B4-BE49-F238E27FC236}">
                <a16:creationId xmlns:a16="http://schemas.microsoft.com/office/drawing/2014/main" id="{65255706-E2B0-E84F-A9B6-28F836971DDF}"/>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10/30/23</a:t>
            </a:fld>
            <a:endParaRPr lang="en-US" dirty="0"/>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guide id="9"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483034" y="1521334"/>
            <a:ext cx="6347458"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483032"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Purdue Logo" descr="Purdue Logo">
            <a:extLst>
              <a:ext uri="{FF2B5EF4-FFF2-40B4-BE49-F238E27FC236}">
                <a16:creationId xmlns:a16="http://schemas.microsoft.com/office/drawing/2014/main" id="{7D26CD60-C525-9E44-AAFC-774D39C533C6}"/>
              </a:ext>
            </a:extLst>
          </p:cNvPr>
          <p:cNvPicPr>
            <a:picLocks noChangeAspect="1"/>
          </p:cNvPicPr>
          <p:nvPr userDrawn="1"/>
        </p:nvPicPr>
        <p:blipFill>
          <a:blip r:embed="rId2"/>
          <a:stretch>
            <a:fillRect/>
          </a:stretch>
        </p:blipFill>
        <p:spPr>
          <a:xfrm>
            <a:off x="1555978" y="5987945"/>
            <a:ext cx="2459736" cy="440287"/>
          </a:xfrm>
          <a:prstGeom prst="rect">
            <a:avLst/>
          </a:prstGeom>
        </p:spPr>
      </p:pic>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10/30/23</a:t>
            </a:fld>
            <a:endParaRPr lang="en-US" dirty="0"/>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5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10/30/23</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pos="6240" userDrawn="1">
          <p15:clr>
            <a:srgbClr val="F26B43"/>
          </p15:clr>
        </p15:guide>
        <p15:guide id="5" pos="63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the-examples-book.com/crp/students/fall2023/final_presentation#rubric"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4EA7F14-B9DE-164B-9F38-47D5668D2586}"/>
              </a:ext>
            </a:extLst>
          </p:cNvPr>
          <p:cNvSpPr>
            <a:spLocks noGrp="1"/>
          </p:cNvSpPr>
          <p:nvPr>
            <p:ph type="ctrTitle"/>
          </p:nvPr>
        </p:nvSpPr>
        <p:spPr>
          <a:xfrm>
            <a:off x="2141790" y="1840297"/>
            <a:ext cx="8217317" cy="939488"/>
          </a:xfrm>
        </p:spPr>
        <p:txBody>
          <a:bodyPr/>
          <a:lstStyle/>
          <a:p>
            <a:r>
              <a:rPr lang="en-US" sz="6600" dirty="0">
                <a:latin typeface="Acumin Pro ExtraCondensed"/>
              </a:rPr>
              <a:t>Final Presentation Outlining</a:t>
            </a:r>
          </a:p>
        </p:txBody>
      </p:sp>
      <p:sp>
        <p:nvSpPr>
          <p:cNvPr id="5" name="Slide Number">
            <a:extLst>
              <a:ext uri="{FF2B5EF4-FFF2-40B4-BE49-F238E27FC236}">
                <a16:creationId xmlns:a16="http://schemas.microsoft.com/office/drawing/2014/main" id="{FFCAA48C-2045-8749-8754-B722B9DB8A5C}"/>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
        <p:nvSpPr>
          <p:cNvPr id="6" name="Subtitle 5">
            <a:extLst>
              <a:ext uri="{FF2B5EF4-FFF2-40B4-BE49-F238E27FC236}">
                <a16:creationId xmlns:a16="http://schemas.microsoft.com/office/drawing/2014/main" id="{3B9C9C21-A248-9A24-E91A-4866368099CD}"/>
              </a:ext>
            </a:extLst>
          </p:cNvPr>
          <p:cNvSpPr>
            <a:spLocks noGrp="1"/>
          </p:cNvSpPr>
          <p:nvPr>
            <p:ph type="subTitle" idx="1"/>
          </p:nvPr>
        </p:nvSpPr>
        <p:spPr>
          <a:xfrm>
            <a:off x="2141790" y="3693881"/>
            <a:ext cx="6801603" cy="1272143"/>
          </a:xfrm>
        </p:spPr>
        <p:txBody>
          <a:bodyPr/>
          <a:lstStyle/>
          <a:p>
            <a:r>
              <a:rPr lang="en-US" dirty="0"/>
              <a:t>What is it? </a:t>
            </a:r>
          </a:p>
          <a:p>
            <a:r>
              <a:rPr lang="en-US" dirty="0"/>
              <a:t>Do I have it?</a:t>
            </a:r>
          </a:p>
          <a:p>
            <a:r>
              <a:rPr lang="en-US" dirty="0"/>
              <a:t>Can I develop it?</a:t>
            </a:r>
          </a:p>
        </p:txBody>
      </p:sp>
    </p:spTree>
    <p:extLst>
      <p:ext uri="{BB962C8B-B14F-4D97-AF65-F5344CB8AC3E}">
        <p14:creationId xmlns:p14="http://schemas.microsoft.com/office/powerpoint/2010/main" val="2708108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6A23-9D29-43BD-8A5A-B44E842CAFBA}"/>
              </a:ext>
            </a:extLst>
          </p:cNvPr>
          <p:cNvSpPr>
            <a:spLocks noGrp="1"/>
          </p:cNvSpPr>
          <p:nvPr>
            <p:ph type="ctrTitle"/>
          </p:nvPr>
        </p:nvSpPr>
        <p:spPr/>
        <p:txBody>
          <a:bodyPr/>
          <a:lstStyle/>
          <a:p>
            <a:r>
              <a:rPr lang="en-US" dirty="0"/>
              <a:t>Activity: Outline Your Presentation </a:t>
            </a:r>
          </a:p>
        </p:txBody>
      </p:sp>
      <p:sp>
        <p:nvSpPr>
          <p:cNvPr id="3" name="Subtitle 2">
            <a:extLst>
              <a:ext uri="{FF2B5EF4-FFF2-40B4-BE49-F238E27FC236}">
                <a16:creationId xmlns:a16="http://schemas.microsoft.com/office/drawing/2014/main" id="{E4F97BCD-D8E1-DD47-20CB-6DCA423A1153}"/>
              </a:ext>
            </a:extLst>
          </p:cNvPr>
          <p:cNvSpPr>
            <a:spLocks noGrp="1"/>
          </p:cNvSpPr>
          <p:nvPr>
            <p:ph type="subTitle" idx="1"/>
          </p:nvPr>
        </p:nvSpPr>
        <p:spPr>
          <a:xfrm>
            <a:off x="2801999" y="2998113"/>
            <a:ext cx="7988982" cy="861774"/>
          </a:xfrm>
        </p:spPr>
        <p:txBody>
          <a:bodyPr/>
          <a:lstStyle/>
          <a:p>
            <a:r>
              <a:rPr lang="en-US" sz="2800" dirty="0"/>
              <a:t>Use the the following Guiding questions to outline your presentation as a group</a:t>
            </a:r>
          </a:p>
        </p:txBody>
      </p:sp>
      <p:sp>
        <p:nvSpPr>
          <p:cNvPr id="5" name="Slide Number Placeholder 4">
            <a:extLst>
              <a:ext uri="{FF2B5EF4-FFF2-40B4-BE49-F238E27FC236}">
                <a16:creationId xmlns:a16="http://schemas.microsoft.com/office/drawing/2014/main" id="{EBDBE835-CF63-AE0F-5B73-A660BB44C337}"/>
              </a:ext>
            </a:extLst>
          </p:cNvPr>
          <p:cNvSpPr>
            <a:spLocks noGrp="1"/>
          </p:cNvSpPr>
          <p:nvPr>
            <p:ph type="sldNum" sz="quarter" idx="12"/>
          </p:nvPr>
        </p:nvSpPr>
        <p:spPr/>
        <p:txBody>
          <a:bodyPr/>
          <a:lstStyle/>
          <a:p>
            <a:fld id="{8A7A6979-0714-4377-B894-6BE4C2D6E202}" type="slidenum">
              <a:rPr lang="en-US" smtClean="0"/>
              <a:pPr/>
              <a:t>2</a:t>
            </a:fld>
            <a:endParaRPr lang="en-US" dirty="0"/>
          </a:p>
        </p:txBody>
      </p:sp>
    </p:spTree>
    <p:extLst>
      <p:ext uri="{BB962C8B-B14F-4D97-AF65-F5344CB8AC3E}">
        <p14:creationId xmlns:p14="http://schemas.microsoft.com/office/powerpoint/2010/main" val="85395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0D4A3-874C-7B78-3671-7007B0A507D9}"/>
              </a:ext>
            </a:extLst>
          </p:cNvPr>
          <p:cNvSpPr>
            <a:spLocks noGrp="1"/>
          </p:cNvSpPr>
          <p:nvPr>
            <p:ph type="ctrTitle"/>
          </p:nvPr>
        </p:nvSpPr>
        <p:spPr/>
        <p:txBody>
          <a:bodyPr/>
          <a:lstStyle/>
          <a:p>
            <a:r>
              <a:rPr lang="en-US" dirty="0"/>
              <a:t>What is the purpose of your presentation?</a:t>
            </a:r>
          </a:p>
        </p:txBody>
      </p:sp>
      <p:sp>
        <p:nvSpPr>
          <p:cNvPr id="4" name="Text Placeholder 3">
            <a:extLst>
              <a:ext uri="{FF2B5EF4-FFF2-40B4-BE49-F238E27FC236}">
                <a16:creationId xmlns:a16="http://schemas.microsoft.com/office/drawing/2014/main" id="{15342C36-096C-62AA-92FA-3E797F659B35}"/>
              </a:ext>
            </a:extLst>
          </p:cNvPr>
          <p:cNvSpPr>
            <a:spLocks noGrp="1"/>
          </p:cNvSpPr>
          <p:nvPr>
            <p:ph type="body" sz="quarter" idx="14"/>
          </p:nvPr>
        </p:nvSpPr>
        <p:spPr>
          <a:xfrm>
            <a:off x="2107520" y="1408103"/>
            <a:ext cx="8390718" cy="4460262"/>
          </a:xfrm>
        </p:spPr>
        <p:txBody>
          <a:bodyPr>
            <a:normAutofit/>
          </a:bodyPr>
          <a:lstStyle/>
          <a:p>
            <a:pPr algn="l"/>
            <a:r>
              <a:rPr lang="en-US" b="0" i="0" dirty="0">
                <a:solidFill>
                  <a:srgbClr val="2D2D2D"/>
                </a:solidFill>
                <a:effectLst/>
                <a:latin typeface="Noto Sans" panose="020B0502040504020204" pitchFamily="34" charset="0"/>
              </a:rPr>
              <a:t>When creating a presentation outline, determine your goal. To find this, think about what you want your audience to obtain or support after your discussion. Make your goal specific and measurable to focus your presentation. Common purposes of presentations include:</a:t>
            </a:r>
            <a:br>
              <a:rPr lang="en-US" b="0" i="0" dirty="0">
                <a:solidFill>
                  <a:srgbClr val="2D2D2D"/>
                </a:solidFill>
                <a:effectLst/>
                <a:latin typeface="Noto Sans" panose="020B0502040504020204" pitchFamily="34" charset="0"/>
              </a:rPr>
            </a:br>
            <a:endParaRPr lang="en-US" b="0" i="0" dirty="0">
              <a:solidFill>
                <a:srgbClr val="2D2D2D"/>
              </a:solidFill>
              <a:effectLst/>
              <a:latin typeface="Noto Sans" panose="020B0502040504020204" pitchFamily="34" charset="0"/>
            </a:endParaRPr>
          </a:p>
          <a:p>
            <a:pPr lvl="1"/>
            <a:r>
              <a:rPr lang="en-US" b="0" i="0" dirty="0">
                <a:solidFill>
                  <a:srgbClr val="2D2D2D"/>
                </a:solidFill>
                <a:effectLst/>
                <a:latin typeface="Noto Sans" panose="020B0502040504020204" pitchFamily="34" charset="0"/>
              </a:rPr>
              <a:t>Entertaining</a:t>
            </a:r>
          </a:p>
          <a:p>
            <a:pPr lvl="1"/>
            <a:r>
              <a:rPr lang="en-US" b="0" i="0" dirty="0">
                <a:solidFill>
                  <a:srgbClr val="2D2D2D"/>
                </a:solidFill>
                <a:effectLst/>
                <a:latin typeface="Noto Sans" panose="020B0502040504020204" pitchFamily="34" charset="0"/>
              </a:rPr>
              <a:t>Educating</a:t>
            </a:r>
          </a:p>
          <a:p>
            <a:pPr lvl="1"/>
            <a:r>
              <a:rPr lang="en-US" b="0" i="0" dirty="0">
                <a:solidFill>
                  <a:srgbClr val="2D2D2D"/>
                </a:solidFill>
                <a:effectLst/>
                <a:latin typeface="Noto Sans" panose="020B0502040504020204" pitchFamily="34" charset="0"/>
              </a:rPr>
              <a:t>Informing</a:t>
            </a:r>
          </a:p>
          <a:p>
            <a:pPr lvl="1"/>
            <a:r>
              <a:rPr lang="en-US" b="0" i="0" dirty="0">
                <a:solidFill>
                  <a:srgbClr val="2D2D2D"/>
                </a:solidFill>
                <a:effectLst/>
                <a:latin typeface="Noto Sans" panose="020B0502040504020204" pitchFamily="34" charset="0"/>
              </a:rPr>
              <a:t>Persuading</a:t>
            </a:r>
          </a:p>
          <a:p>
            <a:pPr lvl="1"/>
            <a:r>
              <a:rPr lang="en-US" b="0" i="0" dirty="0">
                <a:solidFill>
                  <a:srgbClr val="2D2D2D"/>
                </a:solidFill>
                <a:effectLst/>
                <a:latin typeface="Noto Sans" panose="020B0502040504020204" pitchFamily="34" charset="0"/>
              </a:rPr>
              <a:t>Motivating</a:t>
            </a:r>
          </a:p>
          <a:p>
            <a:pPr lvl="1"/>
            <a:r>
              <a:rPr lang="en-US" b="0" i="0" dirty="0">
                <a:solidFill>
                  <a:srgbClr val="2D2D2D"/>
                </a:solidFill>
                <a:effectLst/>
                <a:latin typeface="Noto Sans" panose="020B0502040504020204" pitchFamily="34" charset="0"/>
              </a:rPr>
              <a:t>Inspiring an action</a:t>
            </a:r>
          </a:p>
          <a:p>
            <a:endParaRPr lang="en-US" dirty="0"/>
          </a:p>
        </p:txBody>
      </p:sp>
      <p:sp>
        <p:nvSpPr>
          <p:cNvPr id="5" name="Slide Number Placeholder 4">
            <a:extLst>
              <a:ext uri="{FF2B5EF4-FFF2-40B4-BE49-F238E27FC236}">
                <a16:creationId xmlns:a16="http://schemas.microsoft.com/office/drawing/2014/main" id="{944B2B33-C276-643C-D114-D5438D7ECD59}"/>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Tree>
    <p:extLst>
      <p:ext uri="{BB962C8B-B14F-4D97-AF65-F5344CB8AC3E}">
        <p14:creationId xmlns:p14="http://schemas.microsoft.com/office/powerpoint/2010/main" val="957998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0726C-0DC5-0557-A877-3A885FC431DA}"/>
              </a:ext>
            </a:extLst>
          </p:cNvPr>
          <p:cNvSpPr>
            <a:spLocks noGrp="1"/>
          </p:cNvSpPr>
          <p:nvPr>
            <p:ph type="ctrTitle"/>
          </p:nvPr>
        </p:nvSpPr>
        <p:spPr/>
        <p:txBody>
          <a:bodyPr/>
          <a:lstStyle/>
          <a:p>
            <a:r>
              <a:rPr lang="en-US" dirty="0"/>
              <a:t>How should your presentation be structured?</a:t>
            </a:r>
          </a:p>
        </p:txBody>
      </p:sp>
      <p:sp>
        <p:nvSpPr>
          <p:cNvPr id="4" name="Text Placeholder 3">
            <a:extLst>
              <a:ext uri="{FF2B5EF4-FFF2-40B4-BE49-F238E27FC236}">
                <a16:creationId xmlns:a16="http://schemas.microsoft.com/office/drawing/2014/main" id="{B4D34187-1FFE-9093-7E60-3BE3D93511E4}"/>
              </a:ext>
            </a:extLst>
          </p:cNvPr>
          <p:cNvSpPr>
            <a:spLocks noGrp="1"/>
          </p:cNvSpPr>
          <p:nvPr>
            <p:ph type="body" sz="quarter" idx="14"/>
          </p:nvPr>
        </p:nvSpPr>
        <p:spPr>
          <a:xfrm>
            <a:off x="2107520" y="1408103"/>
            <a:ext cx="8587488" cy="3869953"/>
          </a:xfrm>
        </p:spPr>
        <p:txBody>
          <a:bodyPr>
            <a:normAutofit fontScale="92500" lnSpcReduction="20000"/>
          </a:bodyPr>
          <a:lstStyle/>
          <a:p>
            <a:pPr algn="l"/>
            <a:r>
              <a:rPr lang="en-US" b="0" i="0" dirty="0">
                <a:solidFill>
                  <a:srgbClr val="2D2D2D"/>
                </a:solidFill>
                <a:effectLst/>
                <a:latin typeface="Noto Sans" panose="020B0502040504020204" pitchFamily="34" charset="0"/>
              </a:rPr>
              <a:t>Next, build your presentation's structure. Here, </a:t>
            </a:r>
            <a:r>
              <a:rPr lang="en-US" b="1" i="0" dirty="0">
                <a:solidFill>
                  <a:srgbClr val="2D2D2D"/>
                </a:solidFill>
                <a:effectLst/>
                <a:latin typeface="Noto Sans" panose="020B0502040504020204" pitchFamily="34" charset="0"/>
              </a:rPr>
              <a:t>consider where each of your discussion points belongs in your talk and what supporting material you plan to use</a:t>
            </a:r>
            <a:r>
              <a:rPr lang="en-US" b="0" i="0" dirty="0">
                <a:solidFill>
                  <a:srgbClr val="2D2D2D"/>
                </a:solidFill>
                <a:effectLst/>
                <a:latin typeface="Noto Sans" panose="020B0502040504020204" pitchFamily="34" charset="0"/>
              </a:rPr>
              <a:t>. One way to organize your structure is by using sticky notes to write each point on so that you can move it around and see how each point connects with the entire presentation. You may also want to write down how long each section takes to present. The main components of a presentation are:</a:t>
            </a:r>
            <a:br>
              <a:rPr lang="en-US" b="0" i="0" dirty="0">
                <a:solidFill>
                  <a:srgbClr val="2D2D2D"/>
                </a:solidFill>
                <a:effectLst/>
                <a:latin typeface="Noto Sans" panose="020B0502040504020204" pitchFamily="34" charset="0"/>
              </a:rPr>
            </a:br>
            <a:endParaRPr lang="en-US" b="0" i="0" dirty="0">
              <a:solidFill>
                <a:srgbClr val="2D2D2D"/>
              </a:solidFill>
              <a:effectLst/>
              <a:latin typeface="Noto Sans" panose="020B0502040504020204" pitchFamily="34" charset="0"/>
            </a:endParaRPr>
          </a:p>
          <a:p>
            <a:pPr lvl="1"/>
            <a:r>
              <a:rPr lang="en-US" b="0" i="0" dirty="0">
                <a:solidFill>
                  <a:srgbClr val="2D2D2D"/>
                </a:solidFill>
                <a:effectLst/>
                <a:latin typeface="Noto Sans" panose="020B0502040504020204" pitchFamily="34" charset="0"/>
              </a:rPr>
              <a:t>Introduction</a:t>
            </a:r>
          </a:p>
          <a:p>
            <a:pPr lvl="1"/>
            <a:r>
              <a:rPr lang="en-US" b="0" i="0" dirty="0">
                <a:solidFill>
                  <a:srgbClr val="2D2D2D"/>
                </a:solidFill>
                <a:effectLst/>
                <a:latin typeface="Noto Sans" panose="020B0502040504020204" pitchFamily="34" charset="0"/>
              </a:rPr>
              <a:t>Main body</a:t>
            </a:r>
          </a:p>
          <a:p>
            <a:pPr lvl="2"/>
            <a:r>
              <a:rPr lang="en-US" b="0" i="0" dirty="0">
                <a:solidFill>
                  <a:srgbClr val="2D2D2D"/>
                </a:solidFill>
                <a:effectLst/>
                <a:latin typeface="Noto Sans" panose="020B0502040504020204" pitchFamily="34" charset="0"/>
              </a:rPr>
              <a:t>Subsections as needed</a:t>
            </a:r>
          </a:p>
          <a:p>
            <a:pPr lvl="1"/>
            <a:r>
              <a:rPr lang="en-US" b="0" i="0" dirty="0">
                <a:solidFill>
                  <a:srgbClr val="2D2D2D"/>
                </a:solidFill>
                <a:effectLst/>
                <a:latin typeface="Noto Sans" panose="020B0502040504020204" pitchFamily="34" charset="0"/>
              </a:rPr>
              <a:t>Conclusion</a:t>
            </a:r>
          </a:p>
          <a:p>
            <a:pPr lvl="1"/>
            <a:r>
              <a:rPr lang="en-US" dirty="0">
                <a:solidFill>
                  <a:srgbClr val="2D2D2D"/>
                </a:solidFill>
                <a:latin typeface="Noto Sans" panose="020B0502040504020204" pitchFamily="34" charset="0"/>
              </a:rPr>
              <a:t>Question and Answer</a:t>
            </a:r>
          </a:p>
          <a:p>
            <a:pPr lvl="1"/>
            <a:endParaRPr lang="en-US" b="0" i="0" dirty="0">
              <a:solidFill>
                <a:srgbClr val="2D2D2D"/>
              </a:solidFill>
              <a:effectLst/>
              <a:latin typeface="Noto Sans" panose="020B0502040504020204" pitchFamily="34" charset="0"/>
            </a:endParaRPr>
          </a:p>
          <a:p>
            <a:r>
              <a:rPr lang="en-US" dirty="0">
                <a:solidFill>
                  <a:srgbClr val="2D2D2D"/>
                </a:solidFill>
                <a:latin typeface="Noto Sans" panose="020B0502040504020204" pitchFamily="34" charset="0"/>
              </a:rPr>
              <a:t>Remember to follow the Final Presentation Rubric: </a:t>
            </a:r>
            <a:r>
              <a:rPr lang="en-US" dirty="0">
                <a:solidFill>
                  <a:srgbClr val="0070C0"/>
                </a:solidFill>
                <a:latin typeface="Noto Sans" panose="020B0502040504020204" pitchFamily="34" charset="0"/>
                <a:hlinkClick r:id="rId2">
                  <a:extLst>
                    <a:ext uri="{A12FA001-AC4F-418D-AE19-62706E023703}">
                      <ahyp:hlinkClr xmlns:ahyp="http://schemas.microsoft.com/office/drawing/2018/hyperlinkcolor" val="tx"/>
                    </a:ext>
                  </a:extLst>
                </a:hlinkClick>
              </a:rPr>
              <a:t>https://the-examples-book.com/crp/students/fall2023/final_presentation#rubric</a:t>
            </a:r>
            <a:r>
              <a:rPr lang="en-US" dirty="0">
                <a:solidFill>
                  <a:srgbClr val="0070C0"/>
                </a:solidFill>
                <a:latin typeface="Noto Sans" panose="020B0502040504020204" pitchFamily="34" charset="0"/>
              </a:rPr>
              <a:t> </a:t>
            </a:r>
            <a:endParaRPr lang="en-US" b="0" i="0" dirty="0">
              <a:solidFill>
                <a:srgbClr val="0070C0"/>
              </a:solidFill>
              <a:effectLst/>
              <a:latin typeface="Noto Sans" panose="020B0502040504020204" pitchFamily="34" charset="0"/>
            </a:endParaRPr>
          </a:p>
          <a:p>
            <a:endParaRPr lang="en-US" dirty="0"/>
          </a:p>
        </p:txBody>
      </p:sp>
      <p:sp>
        <p:nvSpPr>
          <p:cNvPr id="5" name="Slide Number Placeholder 4">
            <a:extLst>
              <a:ext uri="{FF2B5EF4-FFF2-40B4-BE49-F238E27FC236}">
                <a16:creationId xmlns:a16="http://schemas.microsoft.com/office/drawing/2014/main" id="{CB753B84-BC49-FB5D-730A-8CF8A4CAFDBB}"/>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2481502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1E311-2B4F-7D33-5E3F-20DB621847B8}"/>
              </a:ext>
            </a:extLst>
          </p:cNvPr>
          <p:cNvSpPr>
            <a:spLocks noGrp="1"/>
          </p:cNvSpPr>
          <p:nvPr>
            <p:ph type="ctrTitle"/>
          </p:nvPr>
        </p:nvSpPr>
        <p:spPr/>
        <p:txBody>
          <a:bodyPr/>
          <a:lstStyle/>
          <a:p>
            <a:r>
              <a:rPr lang="en-US" dirty="0"/>
              <a:t>How will your presentation garner interest from attendees?</a:t>
            </a:r>
          </a:p>
        </p:txBody>
      </p:sp>
      <p:sp>
        <p:nvSpPr>
          <p:cNvPr id="4" name="Text Placeholder 3">
            <a:extLst>
              <a:ext uri="{FF2B5EF4-FFF2-40B4-BE49-F238E27FC236}">
                <a16:creationId xmlns:a16="http://schemas.microsoft.com/office/drawing/2014/main" id="{13024300-5286-CF5C-5EDB-7C9434481310}"/>
              </a:ext>
            </a:extLst>
          </p:cNvPr>
          <p:cNvSpPr>
            <a:spLocks noGrp="1"/>
          </p:cNvSpPr>
          <p:nvPr>
            <p:ph type="body" sz="quarter" idx="14"/>
          </p:nvPr>
        </p:nvSpPr>
        <p:spPr/>
        <p:txBody>
          <a:bodyPr/>
          <a:lstStyle/>
          <a:p>
            <a:r>
              <a:rPr lang="en-US" dirty="0"/>
              <a:t>Use an attention grabber at the beginning of the presentation</a:t>
            </a:r>
          </a:p>
          <a:p>
            <a:pPr marL="0" indent="0">
              <a:buNone/>
            </a:pPr>
            <a:endParaRPr lang="en-US" dirty="0"/>
          </a:p>
          <a:p>
            <a:r>
              <a:rPr lang="en-US" dirty="0"/>
              <a:t>Consider visual content and where it belongs in the presentation</a:t>
            </a:r>
          </a:p>
          <a:p>
            <a:pPr lvl="1"/>
            <a:r>
              <a:rPr lang="en-US" dirty="0"/>
              <a:t>Live demonstrations</a:t>
            </a:r>
          </a:p>
          <a:p>
            <a:pPr lvl="1"/>
            <a:r>
              <a:rPr lang="en-US" dirty="0"/>
              <a:t>Photos</a:t>
            </a:r>
          </a:p>
          <a:p>
            <a:pPr lvl="1"/>
            <a:r>
              <a:rPr lang="en-US" dirty="0"/>
              <a:t>Workflows</a:t>
            </a:r>
          </a:p>
          <a:p>
            <a:pPr lvl="1"/>
            <a:r>
              <a:rPr lang="en-US" dirty="0"/>
              <a:t>Graphs</a:t>
            </a:r>
          </a:p>
          <a:p>
            <a:pPr marL="228600" lvl="1" indent="0">
              <a:buNone/>
            </a:pPr>
            <a:endParaRPr lang="en-US" dirty="0"/>
          </a:p>
          <a:p>
            <a:endParaRPr lang="en-US" dirty="0"/>
          </a:p>
        </p:txBody>
      </p:sp>
      <p:sp>
        <p:nvSpPr>
          <p:cNvPr id="5" name="Slide Number Placeholder 4">
            <a:extLst>
              <a:ext uri="{FF2B5EF4-FFF2-40B4-BE49-F238E27FC236}">
                <a16:creationId xmlns:a16="http://schemas.microsoft.com/office/drawing/2014/main" id="{A16C0CA0-3415-5637-EE26-3593F6AAB3C4}"/>
              </a:ext>
            </a:extLst>
          </p:cNvPr>
          <p:cNvSpPr>
            <a:spLocks noGrp="1"/>
          </p:cNvSpPr>
          <p:nvPr>
            <p:ph type="sldNum" sz="quarter" idx="12"/>
          </p:nvPr>
        </p:nvSpPr>
        <p:spPr/>
        <p:txBody>
          <a:bodyPr/>
          <a:lstStyle/>
          <a:p>
            <a:fld id="{8A7A6979-0714-4377-B894-6BE4C2D6E202}" type="slidenum">
              <a:rPr lang="en-US" smtClean="0"/>
              <a:pPr/>
              <a:t>5</a:t>
            </a:fld>
            <a:endParaRPr lang="en-US" dirty="0"/>
          </a:p>
        </p:txBody>
      </p:sp>
    </p:spTree>
    <p:extLst>
      <p:ext uri="{BB962C8B-B14F-4D97-AF65-F5344CB8AC3E}">
        <p14:creationId xmlns:p14="http://schemas.microsoft.com/office/powerpoint/2010/main" val="982435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297F6-2358-D8B5-36EC-01B14D26CA46}"/>
              </a:ext>
            </a:extLst>
          </p:cNvPr>
          <p:cNvSpPr>
            <a:spLocks noGrp="1"/>
          </p:cNvSpPr>
          <p:nvPr>
            <p:ph type="ctrTitle"/>
          </p:nvPr>
        </p:nvSpPr>
        <p:spPr/>
        <p:txBody>
          <a:bodyPr/>
          <a:lstStyle/>
          <a:p>
            <a:r>
              <a:rPr lang="en-US" dirty="0"/>
              <a:t>Who will speak during which slide?</a:t>
            </a:r>
          </a:p>
        </p:txBody>
      </p:sp>
      <p:sp>
        <p:nvSpPr>
          <p:cNvPr id="4" name="Text Placeholder 3">
            <a:extLst>
              <a:ext uri="{FF2B5EF4-FFF2-40B4-BE49-F238E27FC236}">
                <a16:creationId xmlns:a16="http://schemas.microsoft.com/office/drawing/2014/main" id="{ECFBA4E9-EE18-080A-1C0B-A24DAD4FD888}"/>
              </a:ext>
            </a:extLst>
          </p:cNvPr>
          <p:cNvSpPr>
            <a:spLocks noGrp="1"/>
          </p:cNvSpPr>
          <p:nvPr>
            <p:ph type="body" sz="quarter" idx="14"/>
          </p:nvPr>
        </p:nvSpPr>
        <p:spPr/>
        <p:txBody>
          <a:bodyPr/>
          <a:lstStyle/>
          <a:p>
            <a:r>
              <a:rPr lang="en-US" dirty="0"/>
              <a:t>Be sure to outline who on the team will speak during each part of the presentation</a:t>
            </a:r>
          </a:p>
          <a:p>
            <a:endParaRPr lang="en-US" dirty="0"/>
          </a:p>
          <a:p>
            <a:r>
              <a:rPr lang="en-US" dirty="0"/>
              <a:t>All team members should be involved</a:t>
            </a:r>
          </a:p>
          <a:p>
            <a:endParaRPr lang="en-US" dirty="0"/>
          </a:p>
          <a:p>
            <a:r>
              <a:rPr lang="en-US" dirty="0"/>
              <a:t>Who will control the slides on the day of the presentation? Who will share screen?</a:t>
            </a:r>
          </a:p>
        </p:txBody>
      </p:sp>
      <p:sp>
        <p:nvSpPr>
          <p:cNvPr id="5" name="Slide Number Placeholder 4">
            <a:extLst>
              <a:ext uri="{FF2B5EF4-FFF2-40B4-BE49-F238E27FC236}">
                <a16:creationId xmlns:a16="http://schemas.microsoft.com/office/drawing/2014/main" id="{EA90E736-7481-952A-73B5-6B02ACA04942}"/>
              </a:ext>
            </a:extLst>
          </p:cNvPr>
          <p:cNvSpPr>
            <a:spLocks noGrp="1"/>
          </p:cNvSpPr>
          <p:nvPr>
            <p:ph type="sldNum" sz="quarter" idx="12"/>
          </p:nvPr>
        </p:nvSpPr>
        <p:spPr/>
        <p:txBody>
          <a:bodyPr/>
          <a:lstStyle/>
          <a:p>
            <a:fld id="{8A7A6979-0714-4377-B894-6BE4C2D6E202}" type="slidenum">
              <a:rPr lang="en-US" smtClean="0"/>
              <a:pPr/>
              <a:t>6</a:t>
            </a:fld>
            <a:endParaRPr lang="en-US" dirty="0"/>
          </a:p>
        </p:txBody>
      </p:sp>
    </p:spTree>
    <p:extLst>
      <p:ext uri="{BB962C8B-B14F-4D97-AF65-F5344CB8AC3E}">
        <p14:creationId xmlns:p14="http://schemas.microsoft.com/office/powerpoint/2010/main" val="1668986716"/>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31B5829C-EB69-4E85-8A96-9C9AE3B8A29B}" vid="{744B8B3E-5C57-4A65-A799-9CC7541E0E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44473</TotalTime>
  <Words>313</Words>
  <Application>Microsoft Macintosh PowerPoint</Application>
  <PresentationFormat>Widescreen</PresentationFormat>
  <Paragraphs>43</Paragraphs>
  <Slides>6</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vt:i4>
      </vt:variant>
    </vt:vector>
  </HeadingPairs>
  <TitlesOfParts>
    <vt:vector size="20" baseType="lpstr">
      <vt:lpstr>United Sans Rg Md</vt:lpstr>
      <vt:lpstr>Acumin Pro</vt:lpstr>
      <vt:lpstr>Acumin Pro Semibold</vt:lpstr>
      <vt:lpstr>Wingdings</vt:lpstr>
      <vt:lpstr>Calibri</vt:lpstr>
      <vt:lpstr>Noto Sans</vt:lpstr>
      <vt:lpstr>Acumin Pro ExtraCondensed Smbd</vt:lpstr>
      <vt:lpstr>Acumin Pro ExtraCondensed</vt:lpstr>
      <vt:lpstr>United Sans Cd Md</vt:lpstr>
      <vt:lpstr>Arial</vt:lpstr>
      <vt:lpstr>Acumin Pro SemiCondensed</vt:lpstr>
      <vt:lpstr>Acumin Pro Medium</vt:lpstr>
      <vt:lpstr>United Sans Rg Lt</vt:lpstr>
      <vt:lpstr>Purdue2</vt:lpstr>
      <vt:lpstr>Final Presentation Outlining</vt:lpstr>
      <vt:lpstr>Activity: Outline Your Presentation </vt:lpstr>
      <vt:lpstr>What is the purpose of your presentation?</vt:lpstr>
      <vt:lpstr>How should your presentation be structured?</vt:lpstr>
      <vt:lpstr>How will your presentation garner interest from attendees?</vt:lpstr>
      <vt:lpstr>Who will speak during which slide?</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Willis, J M.</dc:creator>
  <cp:lastModifiedBy>Rosenorn, Nicholas Samuel</cp:lastModifiedBy>
  <cp:revision>177</cp:revision>
  <dcterms:created xsi:type="dcterms:W3CDTF">2020-04-19T19:01:37Z</dcterms:created>
  <dcterms:modified xsi:type="dcterms:W3CDTF">2023-10-30T13:25:36Z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2022-12-14T12:50:16Z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25b401d6-df89-43ed-a1e5-06ce27152254</vt:lpwstr>
  </property>
  <property fmtid="{D5CDD505-2E9C-101B-9397-08002B2CF9AE}" pid="8" name="MSIP_Label_4044bd30-2ed7-4c9d-9d12-46200872a97b_ContentBits">
    <vt:lpwstr>0</vt:lpwstr>
  </property>
</Properties>
</file>