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6"/>
  </p:notesMasterIdLst>
  <p:sldIdLst>
    <p:sldId id="257" r:id="rId2"/>
    <p:sldId id="353" r:id="rId3"/>
    <p:sldId id="354" r:id="rId4"/>
    <p:sldId id="351" r:id="rId5"/>
  </p:sldIdLst>
  <p:sldSz cx="12192000" cy="6858000"/>
  <p:notesSz cx="6858000" cy="9144000"/>
  <p:embeddedFontLst>
    <p:embeddedFont>
      <p:font typeface="Acumin Pro" panose="020B0504020202020204" pitchFamily="34" charset="77"/>
      <p:regular r:id="rId7"/>
      <p:bold r:id="rId8"/>
      <p:italic r:id="rId9"/>
      <p:boldItalic r:id="rId10"/>
    </p:embeddedFont>
    <p:embeddedFont>
      <p:font typeface="Acumin Pro ExtraCondensed" panose="020B0508020202020204" pitchFamily="34" charset="77"/>
      <p:regular r:id="rId11"/>
      <p:bold r:id="rId12"/>
      <p:italic r:id="rId13"/>
      <p:boldItalic r:id="rId14"/>
    </p:embeddedFont>
    <p:embeddedFont>
      <p:font typeface="Acumin Pro ExtraCondensed Smbd" panose="020B0708020202020204" pitchFamily="34" charset="77"/>
      <p:regular r:id="rId15"/>
      <p:bold r:id="rId16"/>
      <p:italic r:id="rId17"/>
      <p:boldItalic r:id="rId18"/>
    </p:embeddedFont>
    <p:embeddedFont>
      <p:font typeface="Acumin Pro Medium" panose="020B0604020202020204" pitchFamily="34" charset="77"/>
      <p:regular r:id="rId19"/>
      <p:bold r:id="rId20"/>
      <p:italic r:id="rId21"/>
      <p:boldItalic r:id="rId22"/>
    </p:embeddedFont>
    <p:embeddedFont>
      <p:font typeface="Acumin Pro Semibold" panose="020B0704020202020204" pitchFamily="34" charset="77"/>
      <p:regular r:id="rId23"/>
      <p:bold r:id="rId24"/>
      <p:italic r:id="rId25"/>
      <p:boldItalic r:id="rId26"/>
    </p:embeddedFont>
    <p:embeddedFont>
      <p:font typeface="Acumin Pro SemiCondensed" panose="020B0506020202020204" pitchFamily="34" charset="77"/>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United Sans Cd Md" pitchFamily="2" charset="77"/>
      <p:regular r:id="rId35"/>
      <p:bold r:id="rId36"/>
      <p:italic r:id="rId37"/>
      <p:boldItalic r:id="rId38"/>
    </p:embeddedFont>
    <p:embeddedFont>
      <p:font typeface="United Sans Rg Lt" pitchFamily="2" charset="77"/>
      <p:regular r:id="rId39"/>
    </p:embeddedFont>
    <p:embeddedFont>
      <p:font typeface="United Sans Rg Md" panose="020F0502020204030204" pitchFamily="34"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83" autoAdjust="0"/>
    <p:restoredTop sz="85403"/>
  </p:normalViewPr>
  <p:slideViewPr>
    <p:cSldViewPr snapToGrid="0" snapToObjects="1">
      <p:cViewPr varScale="1">
        <p:scale>
          <a:sx n="90" d="100"/>
          <a:sy n="90" d="100"/>
        </p:scale>
        <p:origin x="173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font" Target="fonts/font20.fntdata"/><Relationship Id="rId39" Type="http://schemas.openxmlformats.org/officeDocument/2006/relationships/font" Target="fonts/font33.fntdata"/><Relationship Id="rId21" Type="http://schemas.openxmlformats.org/officeDocument/2006/relationships/font" Target="fonts/font15.fntdata"/><Relationship Id="rId34" Type="http://schemas.openxmlformats.org/officeDocument/2006/relationships/font" Target="fonts/font28.fntdata"/><Relationship Id="rId42" Type="http://schemas.openxmlformats.org/officeDocument/2006/relationships/font" Target="fonts/font36.fntdata"/><Relationship Id="rId47" Type="http://schemas.openxmlformats.org/officeDocument/2006/relationships/tableStyles" Target="tableStyles.xml"/><Relationship Id="rId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font" Target="fonts/font10.fntdata"/><Relationship Id="rId29"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font" Target="fonts/font18.fntdata"/><Relationship Id="rId32" Type="http://schemas.openxmlformats.org/officeDocument/2006/relationships/font" Target="fonts/font26.fntdata"/><Relationship Id="rId37" Type="http://schemas.openxmlformats.org/officeDocument/2006/relationships/font" Target="fonts/font31.fntdata"/><Relationship Id="rId40" Type="http://schemas.openxmlformats.org/officeDocument/2006/relationships/font" Target="fonts/font3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font" Target="fonts/font17.fntdata"/><Relationship Id="rId28" Type="http://schemas.openxmlformats.org/officeDocument/2006/relationships/font" Target="fonts/font22.fntdata"/><Relationship Id="rId36" Type="http://schemas.openxmlformats.org/officeDocument/2006/relationships/font" Target="fonts/font30.fntdata"/><Relationship Id="rId10" Type="http://schemas.openxmlformats.org/officeDocument/2006/relationships/font" Target="fonts/font4.fntdata"/><Relationship Id="rId19" Type="http://schemas.openxmlformats.org/officeDocument/2006/relationships/font" Target="fonts/font13.fntdata"/><Relationship Id="rId31" Type="http://schemas.openxmlformats.org/officeDocument/2006/relationships/font" Target="fonts/font2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font" Target="fonts/font16.fntdata"/><Relationship Id="rId27" Type="http://schemas.openxmlformats.org/officeDocument/2006/relationships/font" Target="fonts/font21.fntdata"/><Relationship Id="rId30" Type="http://schemas.openxmlformats.org/officeDocument/2006/relationships/font" Target="fonts/font24.fntdata"/><Relationship Id="rId35" Type="http://schemas.openxmlformats.org/officeDocument/2006/relationships/font" Target="fonts/font29.fntdata"/><Relationship Id="rId43" Type="http://schemas.openxmlformats.org/officeDocument/2006/relationships/font" Target="fonts/font37.fntdata"/><Relationship Id="rId8"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font" Target="fonts/font19.fntdata"/><Relationship Id="rId33" Type="http://schemas.openxmlformats.org/officeDocument/2006/relationships/font" Target="fonts/font27.fntdata"/><Relationship Id="rId38" Type="http://schemas.openxmlformats.org/officeDocument/2006/relationships/font" Target="fonts/font32.fntdata"/><Relationship Id="rId46" Type="http://schemas.openxmlformats.org/officeDocument/2006/relationships/theme" Target="theme/theme1.xml"/><Relationship Id="rId20" Type="http://schemas.openxmlformats.org/officeDocument/2006/relationships/font" Target="fonts/font14.fntdata"/><Relationship Id="rId41"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9/6/23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3892160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9/6/23</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9/6/23</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9/6/23</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9/6/23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ketch.io/sketchpad/"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1853584"/>
          </a:xfrm>
        </p:spPr>
        <p:txBody>
          <a:bodyPr/>
          <a:lstStyle/>
          <a:p>
            <a:r>
              <a:rPr lang="en-US" sz="6600" dirty="0">
                <a:latin typeface="Acumin Pro ExtraCondensed"/>
              </a:rPr>
              <a:t>Initiative &amp; Follow Through</a:t>
            </a:r>
            <a:br>
              <a:rPr lang="en-US" sz="6600" dirty="0">
                <a:latin typeface="Acumin Pro ExtraCondensed"/>
              </a:rPr>
            </a:br>
            <a:endParaRPr lang="en-US" sz="6600" dirty="0">
              <a:latin typeface="Acumin Pro ExtraCondensed"/>
            </a:endParaRP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1272143"/>
          </a:xfrm>
        </p:spPr>
        <p:txBody>
          <a:bodyPr/>
          <a:lstStyle/>
          <a:p>
            <a:r>
              <a:rPr lang="en-US" dirty="0"/>
              <a:t>What is it? </a:t>
            </a:r>
          </a:p>
          <a:p>
            <a:r>
              <a:rPr lang="en-US" dirty="0"/>
              <a:t>Do I have it?</a:t>
            </a:r>
          </a:p>
          <a:p>
            <a:r>
              <a:rPr lang="en-US" dirty="0"/>
              <a:t>Can I develop it?</a:t>
            </a: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6A23-9D29-43BD-8A5A-B44E842CAFBA}"/>
              </a:ext>
            </a:extLst>
          </p:cNvPr>
          <p:cNvSpPr>
            <a:spLocks noGrp="1"/>
          </p:cNvSpPr>
          <p:nvPr>
            <p:ph type="ctrTitle"/>
          </p:nvPr>
        </p:nvSpPr>
        <p:spPr/>
        <p:txBody>
          <a:bodyPr/>
          <a:lstStyle/>
          <a:p>
            <a:r>
              <a:rPr lang="en-US" dirty="0"/>
              <a:t>Activity: Sketchpad</a:t>
            </a:r>
          </a:p>
        </p:txBody>
      </p:sp>
      <p:sp>
        <p:nvSpPr>
          <p:cNvPr id="3" name="Subtitle 2">
            <a:extLst>
              <a:ext uri="{FF2B5EF4-FFF2-40B4-BE49-F238E27FC236}">
                <a16:creationId xmlns:a16="http://schemas.microsoft.com/office/drawing/2014/main" id="{E4F97BCD-D8E1-DD47-20CB-6DCA423A1153}"/>
              </a:ext>
            </a:extLst>
          </p:cNvPr>
          <p:cNvSpPr>
            <a:spLocks noGrp="1"/>
          </p:cNvSpPr>
          <p:nvPr>
            <p:ph type="subTitle" idx="1"/>
          </p:nvPr>
        </p:nvSpPr>
        <p:spPr>
          <a:xfrm>
            <a:off x="2107518" y="1345167"/>
            <a:ext cx="7988982" cy="430887"/>
          </a:xfrm>
        </p:spPr>
        <p:txBody>
          <a:bodyPr/>
          <a:lstStyle/>
          <a:p>
            <a:r>
              <a:rPr lang="en-US" sz="2800" dirty="0"/>
              <a:t>What Does Taking Initiative Look Like To You?</a:t>
            </a:r>
          </a:p>
        </p:txBody>
      </p:sp>
      <p:sp>
        <p:nvSpPr>
          <p:cNvPr id="4" name="Text Placeholder 3">
            <a:extLst>
              <a:ext uri="{FF2B5EF4-FFF2-40B4-BE49-F238E27FC236}">
                <a16:creationId xmlns:a16="http://schemas.microsoft.com/office/drawing/2014/main" id="{2E2A4251-26BB-6F14-8AF7-1DF2AF8BA6A2}"/>
              </a:ext>
            </a:extLst>
          </p:cNvPr>
          <p:cNvSpPr>
            <a:spLocks noGrp="1"/>
          </p:cNvSpPr>
          <p:nvPr>
            <p:ph type="body" sz="quarter" idx="14"/>
          </p:nvPr>
        </p:nvSpPr>
        <p:spPr/>
        <p:txBody>
          <a:bodyPr/>
          <a:lstStyle/>
          <a:p>
            <a:r>
              <a:rPr lang="en-US" sz="2400" dirty="0"/>
              <a:t>Please have the students use their computer to access a digital drawing tool. In our example we used: </a:t>
            </a:r>
            <a:r>
              <a:rPr lang="en-US" sz="2400" dirty="0">
                <a:hlinkClick r:id="rId2"/>
              </a:rPr>
              <a:t>https://sketch.io/sketchpad/</a:t>
            </a:r>
            <a:r>
              <a:rPr lang="en-US" sz="2400" dirty="0"/>
              <a:t> </a:t>
            </a:r>
          </a:p>
          <a:p>
            <a:r>
              <a:rPr lang="en-US" sz="2400" dirty="0"/>
              <a:t>Have the students take approximately 5-10 minutes to draw an image that represents </a:t>
            </a:r>
            <a:r>
              <a:rPr lang="en-US" sz="2400" b="1" dirty="0"/>
              <a:t>Taking Initiative &amp; Following Through</a:t>
            </a:r>
          </a:p>
          <a:p>
            <a:pPr marL="0" indent="0">
              <a:buNone/>
            </a:pPr>
            <a:endParaRPr lang="en-US" dirty="0"/>
          </a:p>
        </p:txBody>
      </p:sp>
      <p:sp>
        <p:nvSpPr>
          <p:cNvPr id="5" name="Slide Number Placeholder 4">
            <a:extLst>
              <a:ext uri="{FF2B5EF4-FFF2-40B4-BE49-F238E27FC236}">
                <a16:creationId xmlns:a16="http://schemas.microsoft.com/office/drawing/2014/main" id="{EBDBE835-CF63-AE0F-5B73-A660BB44C337}"/>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85395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6A23-9D29-43BD-8A5A-B44E842CAFBA}"/>
              </a:ext>
            </a:extLst>
          </p:cNvPr>
          <p:cNvSpPr>
            <a:spLocks noGrp="1"/>
          </p:cNvSpPr>
          <p:nvPr>
            <p:ph type="ctrTitle"/>
          </p:nvPr>
        </p:nvSpPr>
        <p:spPr/>
        <p:txBody>
          <a:bodyPr/>
          <a:lstStyle/>
          <a:p>
            <a:r>
              <a:rPr lang="en-US" dirty="0"/>
              <a:t>Activity: Sketchpad</a:t>
            </a:r>
          </a:p>
        </p:txBody>
      </p:sp>
      <p:sp>
        <p:nvSpPr>
          <p:cNvPr id="3" name="Subtitle 2">
            <a:extLst>
              <a:ext uri="{FF2B5EF4-FFF2-40B4-BE49-F238E27FC236}">
                <a16:creationId xmlns:a16="http://schemas.microsoft.com/office/drawing/2014/main" id="{E4F97BCD-D8E1-DD47-20CB-6DCA423A1153}"/>
              </a:ext>
            </a:extLst>
          </p:cNvPr>
          <p:cNvSpPr>
            <a:spLocks noGrp="1"/>
          </p:cNvSpPr>
          <p:nvPr>
            <p:ph type="subTitle" idx="1"/>
          </p:nvPr>
        </p:nvSpPr>
        <p:spPr>
          <a:xfrm>
            <a:off x="2107518" y="1217990"/>
            <a:ext cx="7988982" cy="430887"/>
          </a:xfrm>
        </p:spPr>
        <p:txBody>
          <a:bodyPr/>
          <a:lstStyle/>
          <a:p>
            <a:r>
              <a:rPr lang="en-US" sz="2800" dirty="0"/>
              <a:t>What Does Taking Initiative Look Like To You?</a:t>
            </a:r>
          </a:p>
        </p:txBody>
      </p:sp>
      <p:sp>
        <p:nvSpPr>
          <p:cNvPr id="4" name="Text Placeholder 3">
            <a:extLst>
              <a:ext uri="{FF2B5EF4-FFF2-40B4-BE49-F238E27FC236}">
                <a16:creationId xmlns:a16="http://schemas.microsoft.com/office/drawing/2014/main" id="{2E2A4251-26BB-6F14-8AF7-1DF2AF8BA6A2}"/>
              </a:ext>
            </a:extLst>
          </p:cNvPr>
          <p:cNvSpPr>
            <a:spLocks noGrp="1"/>
          </p:cNvSpPr>
          <p:nvPr>
            <p:ph type="body" sz="quarter" idx="14"/>
          </p:nvPr>
        </p:nvSpPr>
        <p:spPr>
          <a:xfrm>
            <a:off x="2666056" y="1723231"/>
            <a:ext cx="8306744" cy="3411537"/>
          </a:xfrm>
        </p:spPr>
        <p:txBody>
          <a:bodyPr/>
          <a:lstStyle/>
          <a:p>
            <a:r>
              <a:rPr lang="en-US" sz="2400" dirty="0"/>
              <a:t>Example</a:t>
            </a:r>
          </a:p>
          <a:p>
            <a:pPr lvl="1"/>
            <a:r>
              <a:rPr lang="en-US" sz="2400" dirty="0"/>
              <a:t>we created a picture of the moon landing as a representation of taking initiative and following through</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EBDBE835-CF63-AE0F-5B73-A660BB44C337}"/>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8" name="Picture 7" descr="A cartoon of a astronaut and a rocket on the moon&#10;&#10;Description automatically generated">
            <a:extLst>
              <a:ext uri="{FF2B5EF4-FFF2-40B4-BE49-F238E27FC236}">
                <a16:creationId xmlns:a16="http://schemas.microsoft.com/office/drawing/2014/main" id="{CB752CDA-89AE-962D-4E59-60980423F0E5}"/>
              </a:ext>
            </a:extLst>
          </p:cNvPr>
          <p:cNvPicPr>
            <a:picLocks noChangeAspect="1"/>
          </p:cNvPicPr>
          <p:nvPr/>
        </p:nvPicPr>
        <p:blipFill>
          <a:blip r:embed="rId3"/>
          <a:stretch>
            <a:fillRect/>
          </a:stretch>
        </p:blipFill>
        <p:spPr>
          <a:xfrm>
            <a:off x="2666056" y="3018223"/>
            <a:ext cx="7772400" cy="3839777"/>
          </a:xfrm>
          <a:prstGeom prst="rect">
            <a:avLst/>
          </a:prstGeom>
        </p:spPr>
      </p:pic>
    </p:spTree>
    <p:extLst>
      <p:ext uri="{BB962C8B-B14F-4D97-AF65-F5344CB8AC3E}">
        <p14:creationId xmlns:p14="http://schemas.microsoft.com/office/powerpoint/2010/main" val="79969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dirty="0"/>
              <a:t>What is it?</a:t>
            </a:r>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2400" b="1" kern="0" dirty="0">
                <a:effectLst/>
                <a:latin typeface="+mn-lt"/>
                <a:ea typeface="Times New Roman" panose="02020603050405020304" pitchFamily="18" charset="0"/>
                <a:cs typeface="Times New Roman" panose="02020603050405020304" pitchFamily="18" charset="0"/>
              </a:rPr>
              <a:t>Initiative and Follow Through</a:t>
            </a:r>
            <a:r>
              <a:rPr lang="en-US" sz="2400" kern="0" dirty="0">
                <a:effectLst/>
                <a:latin typeface="+mn-lt"/>
                <a:ea typeface="Times New Roman" panose="02020603050405020304" pitchFamily="18" charset="0"/>
                <a:cs typeface="Times New Roman" panose="02020603050405020304" pitchFamily="18" charset="0"/>
              </a:rPr>
              <a:t> is taking charge of a situation either individually to fill a need or motivating others to take action. Completing tasks without having to be followed-up with or reminded and can be relied upon and trusted to carry out commitments.*</a:t>
            </a:r>
            <a:endParaRPr lang="en-US" sz="2000"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sz="2000" kern="100" dirty="0">
              <a:effectLst/>
              <a:latin typeface="+mn-lt"/>
              <a:ea typeface="Calibri" panose="020F0502020204030204" pitchFamily="34" charset="0"/>
              <a:cs typeface="Times New Roman" panose="02020603050405020304" pitchFamily="18" charset="0"/>
            </a:endParaRPr>
          </a:p>
          <a:p>
            <a:r>
              <a:rPr lang="en-US" sz="2400" dirty="0"/>
              <a:t>What does having initiative and following through mean to you? (describe your artwork)</a:t>
            </a:r>
          </a:p>
          <a:p>
            <a:pPr marL="0" indent="0">
              <a:buNone/>
            </a:pPr>
            <a:endParaRPr lang="en-US" sz="2400" dirty="0"/>
          </a:p>
          <a:p>
            <a:r>
              <a:rPr lang="en-US" sz="2400" dirty="0"/>
              <a:t>Can you think of some ways to develop either initiative or follow-through?</a:t>
            </a:r>
          </a:p>
          <a:p>
            <a:endParaRPr lang="en-US" sz="2400" dirty="0">
              <a:latin typeface="+mn-lt"/>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lgn="r">
              <a:buNone/>
            </a:pPr>
            <a:r>
              <a:rPr lang="en-US" sz="1400" kern="0" dirty="0">
                <a:solidFill>
                  <a:srgbClr val="4D5156"/>
                </a:solidFill>
                <a:latin typeface="+mn-lt"/>
                <a:ea typeface="Calibri" panose="020F0502020204030204" pitchFamily="34" charset="0"/>
                <a:cs typeface="Times New Roman" panose="02020603050405020304" pitchFamily="18" charset="0"/>
              </a:rPr>
              <a:t>*Source: Roger C. Stewart Leadership and Professional Development Department, https://</a:t>
            </a:r>
            <a:r>
              <a:rPr lang="en-US" sz="1400" kern="0" dirty="0" err="1">
                <a:solidFill>
                  <a:srgbClr val="4D5156"/>
                </a:solidFill>
                <a:latin typeface="+mn-lt"/>
                <a:ea typeface="Calibri" panose="020F0502020204030204" pitchFamily="34" charset="0"/>
                <a:cs typeface="Times New Roman" panose="02020603050405020304" pitchFamily="18" charset="0"/>
              </a:rPr>
              <a:t>www.purdue.edu</a:t>
            </a:r>
            <a:r>
              <a:rPr lang="en-US" sz="1400" kern="0" dirty="0">
                <a:solidFill>
                  <a:srgbClr val="4D5156"/>
                </a:solidFill>
                <a:latin typeface="+mn-lt"/>
                <a:ea typeface="Calibri" panose="020F0502020204030204" pitchFamily="34" charset="0"/>
                <a:cs typeface="Times New Roman" panose="02020603050405020304" pitchFamily="18" charset="0"/>
              </a:rPr>
              <a:t>/</a:t>
            </a:r>
            <a:r>
              <a:rPr lang="en-US" sz="1400" kern="0" dirty="0" err="1">
                <a:solidFill>
                  <a:srgbClr val="4D5156"/>
                </a:solidFill>
                <a:latin typeface="+mn-lt"/>
                <a:ea typeface="Calibri" panose="020F0502020204030204" pitchFamily="34" charset="0"/>
                <a:cs typeface="Times New Roman" panose="02020603050405020304" pitchFamily="18" charset="0"/>
              </a:rPr>
              <a:t>vpsl</a:t>
            </a:r>
            <a:r>
              <a:rPr lang="en-US" sz="1400" kern="0" dirty="0">
                <a:solidFill>
                  <a:srgbClr val="4D5156"/>
                </a:solidFill>
                <a:latin typeface="+mn-lt"/>
                <a:ea typeface="Calibri" panose="020F0502020204030204" pitchFamily="34" charset="0"/>
                <a:cs typeface="Times New Roman" panose="02020603050405020304" pitchFamily="18" charset="0"/>
              </a:rPr>
              <a:t>/leadership/</a:t>
            </a:r>
            <a:r>
              <a:rPr lang="en-US" sz="1400" kern="0" dirty="0" err="1">
                <a:solidFill>
                  <a:srgbClr val="4D5156"/>
                </a:solidFill>
                <a:latin typeface="+mn-lt"/>
                <a:ea typeface="Calibri" panose="020F0502020204030204" pitchFamily="34" charset="0"/>
                <a:cs typeface="Times New Roman" panose="02020603050405020304" pitchFamily="18" charset="0"/>
              </a:rPr>
              <a:t>myExperience</a:t>
            </a:r>
            <a:r>
              <a:rPr lang="en-US" sz="1400" kern="0" dirty="0">
                <a:solidFill>
                  <a:srgbClr val="4D5156"/>
                </a:solidFill>
                <a:latin typeface="+mn-lt"/>
                <a:ea typeface="Calibri" panose="020F0502020204030204" pitchFamily="34" charset="0"/>
                <a:cs typeface="Times New Roman" panose="02020603050405020304" pitchFamily="18" charset="0"/>
              </a:rPr>
              <a:t>/</a:t>
            </a:r>
            <a:r>
              <a:rPr lang="en-US" sz="1400" kern="0" dirty="0" err="1">
                <a:solidFill>
                  <a:srgbClr val="4D5156"/>
                </a:solidFill>
                <a:latin typeface="+mn-lt"/>
                <a:ea typeface="Calibri" panose="020F0502020204030204" pitchFamily="34" charset="0"/>
                <a:cs typeface="Times New Roman" panose="02020603050405020304" pitchFamily="18" charset="0"/>
              </a:rPr>
              <a:t>Competencies_List.html</a:t>
            </a:r>
            <a:endParaRPr lang="en-US" sz="1400" kern="0" dirty="0">
              <a:solidFill>
                <a:srgbClr val="4D5156"/>
              </a:solidFill>
              <a:latin typeface="+mn-lt"/>
              <a:ea typeface="Calibri" panose="020F0502020204030204" pitchFamily="34" charset="0"/>
              <a:cs typeface="Times New Roman" panose="02020603050405020304" pitchFamily="18" charset="0"/>
            </a:endParaRPr>
          </a:p>
          <a:p>
            <a:endParaRPr lang="en-US" sz="1400" dirty="0"/>
          </a:p>
          <a:p>
            <a:endParaRPr lang="en-US"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9/6/23</a:t>
            </a:fld>
            <a:endParaRPr lang="en-US" dirty="0"/>
          </a:p>
        </p:txBody>
      </p:sp>
    </p:spTree>
    <p:extLst>
      <p:ext uri="{BB962C8B-B14F-4D97-AF65-F5344CB8AC3E}">
        <p14:creationId xmlns:p14="http://schemas.microsoft.com/office/powerpoint/2010/main" val="631978358"/>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44462</TotalTime>
  <Words>223</Words>
  <Application>Microsoft Macintosh PowerPoint</Application>
  <PresentationFormat>Widescreen</PresentationFormat>
  <Paragraphs>27</Paragraphs>
  <Slides>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vt:i4>
      </vt:variant>
    </vt:vector>
  </HeadingPairs>
  <TitlesOfParts>
    <vt:vector size="17" baseType="lpstr">
      <vt:lpstr>Acumin Pro</vt:lpstr>
      <vt:lpstr>Arial</vt:lpstr>
      <vt:lpstr>United Sans Cd Md</vt:lpstr>
      <vt:lpstr>Acumin Pro SemiCondensed</vt:lpstr>
      <vt:lpstr>Acumin Pro Medium</vt:lpstr>
      <vt:lpstr>United Sans Rg Lt</vt:lpstr>
      <vt:lpstr>Acumin Pro Semibold</vt:lpstr>
      <vt:lpstr>Calibri</vt:lpstr>
      <vt:lpstr>Wingdings</vt:lpstr>
      <vt:lpstr>United Sans Rg Md</vt:lpstr>
      <vt:lpstr>Acumin Pro ExtraCondensed Smbd</vt:lpstr>
      <vt:lpstr>Acumin Pro ExtraCondensed</vt:lpstr>
      <vt:lpstr>Purdue2</vt:lpstr>
      <vt:lpstr>Initiative &amp; Follow Through </vt:lpstr>
      <vt:lpstr>Activity: Sketchpad</vt:lpstr>
      <vt:lpstr>Activity: Sketchpad</vt:lpstr>
      <vt:lpstr>What is it?</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Nicholas Christian Lenfestey</cp:lastModifiedBy>
  <cp:revision>175</cp:revision>
  <dcterms:created xsi:type="dcterms:W3CDTF">2020-04-19T19:01:37Z</dcterms:created>
  <dcterms:modified xsi:type="dcterms:W3CDTF">2023-09-06T19:52:04Z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