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13"/>
  </p:notesMasterIdLst>
  <p:sldIdLst>
    <p:sldId id="352" r:id="rId2"/>
    <p:sldId id="353" r:id="rId3"/>
    <p:sldId id="356" r:id="rId4"/>
    <p:sldId id="357" r:id="rId5"/>
    <p:sldId id="358" r:id="rId6"/>
    <p:sldId id="359" r:id="rId7"/>
    <p:sldId id="360" r:id="rId8"/>
    <p:sldId id="355" r:id="rId9"/>
    <p:sldId id="350" r:id="rId10"/>
    <p:sldId id="354" r:id="rId11"/>
    <p:sldId id="361" r:id="rId12"/>
  </p:sldIdLst>
  <p:sldSz cx="12192000" cy="6858000"/>
  <p:notesSz cx="6858000" cy="9144000"/>
  <p:embeddedFontLst>
    <p:embeddedFont>
      <p:font typeface="Acumin Pro" panose="020B0504020202020204" pitchFamily="34" charset="77"/>
      <p:regular r:id="rId14"/>
      <p:bold r:id="rId15"/>
      <p:italic r:id="rId16"/>
      <p:boldItalic r:id="rId17"/>
    </p:embeddedFont>
    <p:embeddedFont>
      <p:font typeface="Acumin Pro ExtraCondensed" panose="020B0508020202020204" pitchFamily="34" charset="77"/>
      <p:regular r:id="rId18"/>
      <p:bold r:id="rId19"/>
      <p:italic r:id="rId20"/>
      <p:boldItalic r:id="rId21"/>
    </p:embeddedFont>
    <p:embeddedFont>
      <p:font typeface="Acumin Pro ExtraCondensed Smbd" panose="020F0502020204030204" pitchFamily="34" charset="0"/>
      <p:regular r:id="rId22"/>
      <p:bold r:id="rId23"/>
      <p:italic r:id="rId24"/>
      <p:boldItalic r:id="rId25"/>
    </p:embeddedFont>
    <p:embeddedFont>
      <p:font typeface="Acumin Pro Medium" panose="020F0502020204030204" pitchFamily="34" charset="0"/>
      <p:regular r:id="rId26"/>
      <p:bold r:id="rId27"/>
      <p:italic r:id="rId28"/>
      <p:boldItalic r:id="rId29"/>
    </p:embeddedFont>
    <p:embeddedFont>
      <p:font typeface="Acumin Pro Semibold" panose="020B0704020202020204" pitchFamily="34" charset="77"/>
      <p:regular r:id="rId30"/>
      <p:bold r:id="rId31"/>
      <p:italic r:id="rId32"/>
      <p:boldItalic r:id="rId33"/>
    </p:embeddedFont>
    <p:embeddedFont>
      <p:font typeface="Acumin Pro SemiCondensed" panose="020F050202020403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United Sans Cd Md" panose="020F0502020204030204" pitchFamily="34" charset="0"/>
      <p:regular r:id="rId42"/>
      <p:bold r:id="rId43"/>
      <p:italic r:id="rId44"/>
      <p:boldItalic r:id="rId45"/>
    </p:embeddedFont>
    <p:embeddedFont>
      <p:font typeface="United Sans Rg Lt" panose="020F0502020204030204" pitchFamily="34" charset="0"/>
      <p:regular r:id="rId46"/>
      <p:bold r:id="rId47"/>
      <p:italic r:id="rId48"/>
      <p:boldItalic r:id="rId49"/>
    </p:embeddedFont>
    <p:embeddedFont>
      <p:font typeface="United Sans Rg Md" panose="020F0502020204030204" pitchFamily="34" charset="0"/>
      <p:regular r:id="rId50"/>
      <p:bold r:id="rId51"/>
      <p:italic r:id="rId52"/>
      <p:boldItalic r:id="rId5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D8E"/>
    <a:srgbClr val="EE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66"/>
    <p:restoredTop sz="72600"/>
  </p:normalViewPr>
  <p:slideViewPr>
    <p:cSldViewPr snapToGrid="0">
      <p:cViewPr varScale="1">
        <p:scale>
          <a:sx n="160" d="100"/>
          <a:sy n="160" d="100"/>
        </p:scale>
        <p:origin x="2440"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9" Type="http://schemas.openxmlformats.org/officeDocument/2006/relationships/font" Target="fonts/font26.fntdata"/><Relationship Id="rId21" Type="http://schemas.openxmlformats.org/officeDocument/2006/relationships/font" Target="fonts/font8.fntdata"/><Relationship Id="rId34" Type="http://schemas.openxmlformats.org/officeDocument/2006/relationships/font" Target="fonts/font21.fntdata"/><Relationship Id="rId42" Type="http://schemas.openxmlformats.org/officeDocument/2006/relationships/font" Target="fonts/font29.fntdata"/><Relationship Id="rId47" Type="http://schemas.openxmlformats.org/officeDocument/2006/relationships/font" Target="fonts/font34.fntdata"/><Relationship Id="rId50" Type="http://schemas.openxmlformats.org/officeDocument/2006/relationships/font" Target="fonts/font3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3.fntdata"/><Relationship Id="rId29" Type="http://schemas.openxmlformats.org/officeDocument/2006/relationships/font" Target="fonts/font16.fntdata"/><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font" Target="fonts/font19.fntdata"/><Relationship Id="rId37" Type="http://schemas.openxmlformats.org/officeDocument/2006/relationships/font" Target="fonts/font24.fntdata"/><Relationship Id="rId40" Type="http://schemas.openxmlformats.org/officeDocument/2006/relationships/font" Target="fonts/font27.fntdata"/><Relationship Id="rId45" Type="http://schemas.openxmlformats.org/officeDocument/2006/relationships/font" Target="fonts/font32.fntdata"/><Relationship Id="rId53" Type="http://schemas.openxmlformats.org/officeDocument/2006/relationships/font" Target="fonts/font40.fntdata"/><Relationship Id="rId5" Type="http://schemas.openxmlformats.org/officeDocument/2006/relationships/slide" Target="slides/slide4.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font" Target="fonts/font22.fntdata"/><Relationship Id="rId43" Type="http://schemas.openxmlformats.org/officeDocument/2006/relationships/font" Target="fonts/font30.fntdata"/><Relationship Id="rId48" Type="http://schemas.openxmlformats.org/officeDocument/2006/relationships/font" Target="fonts/font3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font" Target="fonts/font20.fntdata"/><Relationship Id="rId38" Type="http://schemas.openxmlformats.org/officeDocument/2006/relationships/font" Target="fonts/font25.fntdata"/><Relationship Id="rId46" Type="http://schemas.openxmlformats.org/officeDocument/2006/relationships/font" Target="fonts/font33.fntdata"/><Relationship Id="rId20" Type="http://schemas.openxmlformats.org/officeDocument/2006/relationships/font" Target="fonts/font7.fntdata"/><Relationship Id="rId41" Type="http://schemas.openxmlformats.org/officeDocument/2006/relationships/font" Target="fonts/font2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36" Type="http://schemas.openxmlformats.org/officeDocument/2006/relationships/font" Target="fonts/font23.fntdata"/><Relationship Id="rId49" Type="http://schemas.openxmlformats.org/officeDocument/2006/relationships/font" Target="fonts/font3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18.fntdata"/><Relationship Id="rId44" Type="http://schemas.openxmlformats.org/officeDocument/2006/relationships/font" Target="fonts/font31.fntdata"/><Relationship Id="rId52" Type="http://schemas.openxmlformats.org/officeDocument/2006/relationships/font" Target="fonts/font3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9/5/23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latin typeface="+mn-lt"/>
              </a:rPr>
              <a:t>The RACI matrix is used to clarify roles and responsibilities for each task, milestone and decision that takes place throughout a project. In practice, it’s a simple spreadsheet or table that lists all stakeholders on a project and their level involvement in each task, denoted with the letters R, A, C or I. </a:t>
            </a:r>
          </a:p>
          <a:p>
            <a:pPr marL="0" indent="0">
              <a:buNone/>
            </a:pPr>
            <a:endParaRPr lang="en-US" sz="1200" kern="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8F3A2B-14A6-8F47-B753-A658CA12576A}" type="slidenum">
              <a:rPr lang="en-US" smtClean="0"/>
              <a:t>2</a:t>
            </a:fld>
            <a:endParaRPr lang="en-US"/>
          </a:p>
        </p:txBody>
      </p:sp>
    </p:spTree>
    <p:extLst>
      <p:ext uri="{BB962C8B-B14F-4D97-AF65-F5344CB8AC3E}">
        <p14:creationId xmlns:p14="http://schemas.microsoft.com/office/powerpoint/2010/main" val="2133258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on whether a RACI Matrix would be beneficial for the team.</a:t>
            </a:r>
          </a:p>
          <a:p>
            <a:endParaRPr lang="en-US" dirty="0"/>
          </a:p>
          <a:p>
            <a:r>
              <a:rPr lang="en-US" dirty="0"/>
              <a:t>* Every team is different so if your team believes a RACI Matrix can help clarify roles and responsibilities feel free to implement a RACI.</a:t>
            </a:r>
          </a:p>
        </p:txBody>
      </p:sp>
      <p:sp>
        <p:nvSpPr>
          <p:cNvPr id="4" name="Slide Number Placeholder 3"/>
          <p:cNvSpPr>
            <a:spLocks noGrp="1"/>
          </p:cNvSpPr>
          <p:nvPr>
            <p:ph type="sldNum" sz="quarter" idx="5"/>
          </p:nvPr>
        </p:nvSpPr>
        <p:spPr/>
        <p:txBody>
          <a:bodyPr/>
          <a:lstStyle/>
          <a:p>
            <a:fld id="{988F3A2B-14A6-8F47-B753-A658CA12576A}" type="slidenum">
              <a:rPr lang="en-US" smtClean="0"/>
              <a:t>11</a:t>
            </a:fld>
            <a:endParaRPr lang="en-US"/>
          </a:p>
        </p:txBody>
      </p:sp>
    </p:spTree>
    <p:extLst>
      <p:ext uri="{BB962C8B-B14F-4D97-AF65-F5344CB8AC3E}">
        <p14:creationId xmlns:p14="http://schemas.microsoft.com/office/powerpoint/2010/main" val="2476738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mn-lt"/>
                <a:ea typeface="Calibri" panose="020F0502020204030204" pitchFamily="34" charset="0"/>
                <a:cs typeface="Times New Roman" panose="02020603050405020304" pitchFamily="18" charset="0"/>
              </a:rPr>
              <a:t>Responsible: </a:t>
            </a:r>
            <a:r>
              <a:rPr lang="en-US" sz="1200" dirty="0">
                <a:latin typeface="+mn-lt"/>
              </a:rPr>
              <a:t>The person or group responsible for completing a specific task or deliverable. They are responsible for doing the work.</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6868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00" dirty="0">
                <a:latin typeface="+mn-lt"/>
                <a:ea typeface="Calibri" panose="020F0502020204030204" pitchFamily="34" charset="0"/>
                <a:cs typeface="Times New Roman" panose="02020603050405020304" pitchFamily="18" charset="0"/>
              </a:rPr>
              <a:t>Accountable: </a:t>
            </a:r>
            <a:r>
              <a:rPr lang="en-US" sz="1200" dirty="0">
                <a:latin typeface="+mn-lt"/>
              </a:rPr>
              <a:t>This role delegates, reviews, and ensure the project meets expectations and deadlines. This person responsible for the task’s success or failure. There should be only one "Accountable" person assigned to each task.</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4</a:t>
            </a:fld>
            <a:endParaRPr lang="en-US"/>
          </a:p>
        </p:txBody>
      </p:sp>
    </p:spTree>
    <p:extLst>
      <p:ext uri="{BB962C8B-B14F-4D97-AF65-F5344CB8AC3E}">
        <p14:creationId xmlns:p14="http://schemas.microsoft.com/office/powerpoint/2010/main" val="53777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Consulted: Individuals or groups that need to be consulted for their expertise, input, or feedback during the task’s execution. These stakeholders are not directly responsible for the task but may offer valuable insights.</a:t>
            </a:r>
          </a:p>
          <a:p>
            <a:pPr marL="0" indent="0">
              <a:buNone/>
            </a:pPr>
            <a:endParaRPr lang="en-US" sz="1200" dirty="0">
              <a:latin typeface="+mn-lt"/>
            </a:endParaRPr>
          </a:p>
        </p:txBody>
      </p:sp>
      <p:sp>
        <p:nvSpPr>
          <p:cNvPr id="4" name="Slide Number Placeholder 3"/>
          <p:cNvSpPr>
            <a:spLocks noGrp="1"/>
          </p:cNvSpPr>
          <p:nvPr>
            <p:ph type="sldNum" sz="quarter" idx="5"/>
          </p:nvPr>
        </p:nvSpPr>
        <p:spPr/>
        <p:txBody>
          <a:bodyPr/>
          <a:lstStyle/>
          <a:p>
            <a:fld id="{988F3A2B-14A6-8F47-B753-A658CA12576A}" type="slidenum">
              <a:rPr lang="en-US" smtClean="0"/>
              <a:t>5</a:t>
            </a:fld>
            <a:endParaRPr lang="en-US"/>
          </a:p>
        </p:txBody>
      </p:sp>
    </p:spTree>
    <p:extLst>
      <p:ext uri="{BB962C8B-B14F-4D97-AF65-F5344CB8AC3E}">
        <p14:creationId xmlns:p14="http://schemas.microsoft.com/office/powerpoint/2010/main" val="235187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Inform: Individuals or groups that need to be informed about the progress or results of the task but don’t need to be actively involved in its execution.</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6</a:t>
            </a:fld>
            <a:endParaRPr lang="en-US"/>
          </a:p>
        </p:txBody>
      </p:sp>
    </p:spTree>
    <p:extLst>
      <p:ext uri="{BB962C8B-B14F-4D97-AF65-F5344CB8AC3E}">
        <p14:creationId xmlns:p14="http://schemas.microsoft.com/office/powerpoint/2010/main" val="2317386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7</a:t>
            </a:fld>
            <a:endParaRPr lang="en-US"/>
          </a:p>
        </p:txBody>
      </p:sp>
    </p:spTree>
    <p:extLst>
      <p:ext uri="{BB962C8B-B14F-4D97-AF65-F5344CB8AC3E}">
        <p14:creationId xmlns:p14="http://schemas.microsoft.com/office/powerpoint/2010/main" val="297337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RACI Matrix</a:t>
            </a:r>
          </a:p>
          <a:p>
            <a:endParaRPr lang="en-US" dirty="0"/>
          </a:p>
          <a:p>
            <a:pPr>
              <a:buFont typeface="Arial" panose="020B0604020202020204" pitchFamily="34" charset="0"/>
              <a:buChar char="•"/>
            </a:pPr>
            <a:r>
              <a:rPr lang="en-US" dirty="0"/>
              <a:t>Clarifies Roles &amp; Responsibilities</a:t>
            </a:r>
          </a:p>
          <a:p>
            <a:pPr>
              <a:buFont typeface="Arial" panose="020B0604020202020204" pitchFamily="34" charset="0"/>
              <a:buChar char="•"/>
            </a:pPr>
            <a:endParaRPr lang="en-US" dirty="0"/>
          </a:p>
          <a:p>
            <a:pPr>
              <a:buFont typeface="Arial" panose="020B0604020202020204" pitchFamily="34" charset="0"/>
              <a:buChar char="•"/>
            </a:pPr>
            <a:r>
              <a:rPr lang="en-US" dirty="0"/>
              <a:t>Promotes Accountability</a:t>
            </a:r>
          </a:p>
          <a:p>
            <a:pPr>
              <a:buFont typeface="Arial" panose="020B0604020202020204" pitchFamily="34" charset="0"/>
              <a:buChar char="•"/>
            </a:pPr>
            <a:endParaRPr lang="en-US" dirty="0"/>
          </a:p>
          <a:p>
            <a:pPr>
              <a:buFont typeface="Arial" panose="020B0604020202020204" pitchFamily="34" charset="0"/>
              <a:buChar char="•"/>
            </a:pPr>
            <a:r>
              <a:rPr lang="en-US" dirty="0"/>
              <a:t>Facilitates Decision-Making</a:t>
            </a:r>
          </a:p>
          <a:p>
            <a:pPr>
              <a:buFont typeface="Arial" panose="020B0604020202020204" pitchFamily="34" charset="0"/>
              <a:buChar char="•"/>
            </a:pPr>
            <a:endParaRPr lang="en-US" dirty="0"/>
          </a:p>
          <a:p>
            <a:pPr>
              <a:buFont typeface="Arial" panose="020B0604020202020204" pitchFamily="34" charset="0"/>
              <a:buChar char="•"/>
            </a:pPr>
            <a:r>
              <a:rPr lang="en-US" dirty="0"/>
              <a:t>Reduces Conflict and Confusion</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8</a:t>
            </a:fld>
            <a:endParaRPr lang="en-US"/>
          </a:p>
        </p:txBody>
      </p:sp>
    </p:spTree>
    <p:extLst>
      <p:ext uri="{BB962C8B-B14F-4D97-AF65-F5344CB8AC3E}">
        <p14:creationId xmlns:p14="http://schemas.microsoft.com/office/powerpoint/2010/main" val="91460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Mine RACI Example:</a:t>
            </a:r>
          </a:p>
          <a:p>
            <a:endParaRPr lang="en-US" dirty="0"/>
          </a:p>
          <a:p>
            <a:r>
              <a:rPr lang="en-US" dirty="0"/>
              <a:t>Your team was task with creating a webapp that utilizes NLP.</a:t>
            </a:r>
          </a:p>
          <a:p>
            <a:endParaRPr lang="en-US" dirty="0"/>
          </a:p>
          <a:p>
            <a:r>
              <a:rPr lang="en-US" b="1" dirty="0"/>
              <a:t>Incorporation</a:t>
            </a:r>
          </a:p>
          <a:p>
            <a:endParaRPr lang="en-US" b="1" dirty="0"/>
          </a:p>
          <a:p>
            <a:r>
              <a:rPr lang="en-US" b="0" u="sng" dirty="0"/>
              <a:t>Creating a Dashboard</a:t>
            </a:r>
          </a:p>
          <a:p>
            <a:endParaRPr lang="en-US" dirty="0"/>
          </a:p>
          <a:p>
            <a:r>
              <a:rPr lang="en-US" dirty="0"/>
              <a:t>Josh, Sarah, and Alan are responsible for the developing the dashboard.</a:t>
            </a:r>
          </a:p>
          <a:p>
            <a:endParaRPr lang="en-US" dirty="0"/>
          </a:p>
          <a:p>
            <a:r>
              <a:rPr lang="en-US" dirty="0"/>
              <a:t>Alan is accountable for ensuring the dashboard is completed.</a:t>
            </a:r>
          </a:p>
          <a:p>
            <a:endParaRPr lang="en-US" dirty="0"/>
          </a:p>
          <a:p>
            <a:r>
              <a:rPr lang="en-US" dirty="0"/>
              <a:t>The Corporate Partner Mentors are consulted for advice of performing the task and the TA is informed.</a:t>
            </a:r>
          </a:p>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9</a:t>
            </a:fld>
            <a:endParaRPr lang="en-US"/>
          </a:p>
        </p:txBody>
      </p:sp>
    </p:spTree>
    <p:extLst>
      <p:ext uri="{BB962C8B-B14F-4D97-AF65-F5344CB8AC3E}">
        <p14:creationId xmlns:p14="http://schemas.microsoft.com/office/powerpoint/2010/main" val="277318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on whether a RACI Matrix would be beneficial for the team.</a:t>
            </a:r>
          </a:p>
          <a:p>
            <a:endParaRPr lang="en-US" dirty="0"/>
          </a:p>
          <a:p>
            <a:r>
              <a:rPr lang="en-US" dirty="0"/>
              <a:t>* Every team is different so if your team believes a RACI Matrix can help clarify roles and responsibilities feel free to implement a RACI.</a:t>
            </a:r>
          </a:p>
        </p:txBody>
      </p:sp>
      <p:sp>
        <p:nvSpPr>
          <p:cNvPr id="4" name="Slide Number Placeholder 3"/>
          <p:cNvSpPr>
            <a:spLocks noGrp="1"/>
          </p:cNvSpPr>
          <p:nvPr>
            <p:ph type="sldNum" sz="quarter" idx="5"/>
          </p:nvPr>
        </p:nvSpPr>
        <p:spPr/>
        <p:txBody>
          <a:bodyPr/>
          <a:lstStyle/>
          <a:p>
            <a:fld id="{988F3A2B-14A6-8F47-B753-A658CA12576A}" type="slidenum">
              <a:rPr lang="en-US" smtClean="0"/>
              <a:t>10</a:t>
            </a:fld>
            <a:endParaRPr lang="en-US"/>
          </a:p>
        </p:txBody>
      </p:sp>
    </p:spTree>
    <p:extLst>
      <p:ext uri="{BB962C8B-B14F-4D97-AF65-F5344CB8AC3E}">
        <p14:creationId xmlns:p14="http://schemas.microsoft.com/office/powerpoint/2010/main" val="3812724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a:solidFill>
                  <a:schemeClr val="accent1"/>
                </a:solidFill>
                <a:effectLst/>
                <a:latin typeface="Acumin Pro" panose="020B0504020202020204" pitchFamily="34" charset="77"/>
              </a:rPr>
              <a:t>https://</a:t>
            </a:r>
            <a:r>
              <a:rPr lang="en-US" err="1">
                <a:solidFill>
                  <a:schemeClr val="accent1"/>
                </a:solidFill>
                <a:effectLst/>
                <a:latin typeface="Acumin Pro" panose="020B0504020202020204" pitchFamily="34" charset="77"/>
              </a:rPr>
              <a:t>support.office.com</a:t>
            </a:r>
            <a:r>
              <a:rPr lang="en-US">
                <a:solidFill>
                  <a:schemeClr val="accent1"/>
                </a:solidFill>
                <a:effectLst/>
                <a:latin typeface="Acumin Pro" panose="020B0504020202020204" pitchFamily="34" charset="77"/>
              </a:rPr>
              <a:t>/</a:t>
            </a:r>
            <a:r>
              <a:rPr lang="en-US" err="1">
                <a:solidFill>
                  <a:schemeClr val="accent1"/>
                </a:solidFill>
                <a:effectLst/>
                <a:latin typeface="Acumin Pro" panose="020B0504020202020204" pitchFamily="34" charset="77"/>
              </a:rPr>
              <a:t>en</a:t>
            </a:r>
            <a:r>
              <a:rPr lang="en-US">
                <a:solidFill>
                  <a:schemeClr val="accent1"/>
                </a:solidFill>
                <a:effectLst/>
                <a:latin typeface="Acumin Pro" panose="020B0504020202020204" pitchFamily="34" charset="77"/>
              </a:rPr>
              <a:t>-us/article/Make-your-PowerPoint-presentations-accessible-6f7772b2-2f33-4bd2-8ca7-dae3b2b3ef25</a:t>
            </a:r>
            <a:endParaRPr lang="en-US">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a:t>Title Slide </a:t>
            </a:r>
            <a:r>
              <a:rPr lang="en-US" err="1"/>
              <a:t>Acumin</a:t>
            </a:r>
            <a:r>
              <a:rPr lang="en-US"/>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t>
            </a:r>
            <a:r>
              <a:rPr lang="en-US" err="1"/>
              <a:t>Acumin</a:t>
            </a:r>
            <a:r>
              <a:rPr lang="en-US"/>
              <a:t> Pro Semi Cond Bold 22 </a:t>
            </a:r>
            <a:r>
              <a:rPr lang="en-US" err="1"/>
              <a:t>pt</a:t>
            </a:r>
            <a:endParaRPr lang="en-US"/>
          </a:p>
        </p:txBody>
      </p:sp>
      <p:pic>
        <p:nvPicPr>
          <p:cNvPr id="11" name="Purdue Logo" descr="Purdue Logo">
            <a:extLst>
              <a:ext uri="{FF2B5EF4-FFF2-40B4-BE49-F238E27FC236}">
                <a16:creationId xmlns:a16="http://schemas.microsoft.com/office/drawing/2014/main" id="{EA75A1C2-E386-F54B-A1CF-CCEB6306B190}"/>
              </a:ext>
            </a:extLst>
          </p:cNvPr>
          <p:cNvPicPr>
            <a:picLocks noChangeAspect="1"/>
          </p:cNvPicPr>
          <p:nvPr userDrawn="1"/>
        </p:nvPicPr>
        <p:blipFill>
          <a:blip r:embed="rId2"/>
          <a:stretch>
            <a:fillRect/>
          </a:stretch>
        </p:blipFill>
        <p:spPr>
          <a:xfrm>
            <a:off x="1721493" y="5987945"/>
            <a:ext cx="2459736" cy="440287"/>
          </a:xfrm>
          <a:prstGeom prst="rect">
            <a:avLst/>
          </a:prstGeom>
        </p:spPr>
      </p:pic>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9/5/23</a:t>
            </a:fld>
            <a:endParaRPr lang="en-US"/>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1752599" y="0"/>
            <a:ext cx="10439397"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1165132" y="6227000"/>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52599" y="0"/>
            <a:ext cx="10439393"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lvl="0"/>
            <a:endParaRPr lang="en-US"/>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a:t>Insert picture or chart here</a:t>
            </a:r>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Brief photo caption. Place in top left or right corner. </a:t>
            </a:r>
            <a:r>
              <a:rPr lang="en-US" err="1"/>
              <a:t>Acumin</a:t>
            </a:r>
            <a:r>
              <a:rPr lang="en-US"/>
              <a:t> Pro Bold 18 pt. Make text black or white for legibility.</a:t>
            </a:r>
          </a:p>
        </p:txBody>
      </p:sp>
      <p:pic>
        <p:nvPicPr>
          <p:cNvPr id="10" name="Purdue Logo" descr="Purdue Logo">
            <a:extLst>
              <a:ext uri="{FF2B5EF4-FFF2-40B4-BE49-F238E27FC236}">
                <a16:creationId xmlns:a16="http://schemas.microsoft.com/office/drawing/2014/main" id="{2650B9D5-9C27-CF45-A770-B91D32934D0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Lt" pitchFamily="50" charset="0"/>
              </a:defRPr>
            </a:lvl1pPr>
          </a:lstStyle>
          <a:p>
            <a:r>
              <a:rPr lang="en-US" spc="0">
                <a:latin typeface="United Sans Rg Md" pitchFamily="50" charset="0"/>
              </a:rPr>
              <a:t>123</a:t>
            </a:r>
            <a:endParaRPr lang="en-US"/>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a:t>Fact or highlight. </a:t>
            </a:r>
            <a:r>
              <a:rPr lang="en-US" err="1"/>
              <a:t>Acumin</a:t>
            </a:r>
            <a:r>
              <a:rPr lang="en-US"/>
              <a:t> Pro Medium 24 pt. Keep it short with bite-size chunks of information.</a:t>
            </a:r>
          </a:p>
        </p:txBody>
      </p:sp>
      <p:pic>
        <p:nvPicPr>
          <p:cNvPr id="14" name="Purdue Logo" descr="Purdue Logo">
            <a:extLst>
              <a:ext uri="{FF2B5EF4-FFF2-40B4-BE49-F238E27FC236}">
                <a16:creationId xmlns:a16="http://schemas.microsoft.com/office/drawing/2014/main" id="{65255706-E2B0-E84F-A9B6-28F836971DDF}"/>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9/5/23</a:t>
            </a:fld>
            <a:endParaRPr lang="en-US"/>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483034"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483032"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a:t>Conclusion, call to action or contact information. </a:t>
            </a:r>
            <a:r>
              <a:rPr lang="en-US" err="1"/>
              <a:t>Acumin</a:t>
            </a:r>
            <a:r>
              <a:rPr lang="en-US"/>
              <a:t> Pro Reg 18 pt. Keep it short with bite-size chunks of information.</a:t>
            </a:r>
          </a:p>
        </p:txBody>
      </p:sp>
      <p:pic>
        <p:nvPicPr>
          <p:cNvPr id="11" name="Purdue Logo" descr="Purdue Logo">
            <a:extLst>
              <a:ext uri="{FF2B5EF4-FFF2-40B4-BE49-F238E27FC236}">
                <a16:creationId xmlns:a16="http://schemas.microsoft.com/office/drawing/2014/main" id="{7D26CD60-C525-9E44-AAFC-774D39C533C6}"/>
              </a:ext>
            </a:extLst>
          </p:cNvPr>
          <p:cNvPicPr>
            <a:picLocks noChangeAspect="1"/>
          </p:cNvPicPr>
          <p:nvPr userDrawn="1"/>
        </p:nvPicPr>
        <p:blipFill>
          <a:blip r:embed="rId2"/>
          <a:stretch>
            <a:fillRect/>
          </a:stretch>
        </p:blipFill>
        <p:spPr>
          <a:xfrm>
            <a:off x="1555978" y="5987945"/>
            <a:ext cx="2459736" cy="440287"/>
          </a:xfrm>
          <a:prstGeom prst="rect">
            <a:avLst/>
          </a:prstGeom>
        </p:spPr>
      </p:pic>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9/5/23</a:t>
            </a:fld>
            <a:endParaRPr lang="en-US"/>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9/5/23</a:t>
            </a:fld>
            <a:endParaRPr lang="en-US"/>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url?sa=i&amp;url=https%3A%2F%2Fwww.flaticon.com%2Ffree-icon%2Fgithub-logo_25231&amp;psig=AOvVaw2nhGUs_jS7ORH8htTDzuIi&amp;ust=1693439460929000&amp;source=images&amp;cd=vfe&amp;opi=89978449&amp;ved=0CA8QjRxqFwoTCJjaiOOHg4EDFQAAAAAdAAAAABA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url=https%3A%2F%2Fwww.pngitem.com%2Fmiddle%2FToxhRTT_teamwork-clipart-collective-responsibility-clip-art-hd-png%2F&amp;psig=AOvVaw1jsLNufYCYCsZdhtfc0RAr&amp;ust=1693951574017000&amp;source=images&amp;cd=vfe&amp;opi=89978449&amp;ved=0CA8QjRxqFwoTCMC7usD7kYEDFQAAAAAdAAAAABAR"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url=https%3A%2F%2Fblog.mindmanager.com%2Fmost-managers-are-terrible-at-accountability%2F&amp;psig=AOvVaw3UQSKz0WINBM-W6yM6kpum&amp;ust=1693951216006000&amp;source=images&amp;cd=vfe&amp;opi=89978449&amp;ved=0CA8QjRxqFwoTCLjt05X6kYEDFQAAAAAdAAAAABA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url?sa=i&amp;url=https%3A%2F%2Fstock.adobe.com%2Fsearch%3Fk%3Dbusiness%2Bconsultant%2Bcartoon&amp;psig=AOvVaw0-2lPPQBC-yWvs578O8Vor&amp;ust=1693951280185000&amp;source=images&amp;cd=vfe&amp;opi=89978449&amp;ved=0CA8QjRxqFwoTCNDVpbT6kYEDFQAAAAAdAAAAABA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url=https%3A%2F%2Fwww.fingerprintforsuccess.com%2Ftraits%2Fbeing-well-informed&amp;psig=AOvVaw1ZybrFfD0T23UXab--NUkX&amp;ust=1693951411046000&amp;source=images&amp;cd=vfe&amp;opi=89978449&amp;ved=0CA8QjRxqFwoTCKCP2PL6kYEDFQAAAAAdAAAAABAE"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hyperlink" Target="https://www.google.com/url?sa=i&amp;url=https%3A%2F%2Fwww.istockphoto.com%2Fvector%2Fstaying-well-informed-rgb-color-icon-gm1344905598-423126711&amp;psig=AOvVaw3IsljnGD1DBOg-sJI1-t43&amp;ust=1693951454209000&amp;source=images&amp;cd=vfe&amp;opi=89978449&amp;ved=0CA8QjRxqFwoTCPCGoYf7kYEDFQAAAAAdAAAAABA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url?sa=i&amp;url=https%3A%2F%2Fwww.linkedin.com%2Fpulse%2Fdysfunctional-teams-reghu-ram-thanumalayan&amp;psig=AOvVaw0oElsTEiYBtj-2Y4KPdhCT&amp;ust=1693952297520000&amp;source=images&amp;cd=vfe&amp;opi=89978449&amp;ved=0CA8QjRxqFwoTCJDutZn-kYEDFQAAAAAdAAAAABAR"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2141790" y="1840297"/>
            <a:ext cx="8217317" cy="939488"/>
          </a:xfrm>
        </p:spPr>
        <p:txBody>
          <a:bodyPr/>
          <a:lstStyle/>
          <a:p>
            <a:r>
              <a:rPr lang="en-US" sz="6600" dirty="0" err="1">
                <a:latin typeface="Acumin Pro ExtraCondensed"/>
              </a:rPr>
              <a:t>rACI</a:t>
            </a:r>
            <a:r>
              <a:rPr lang="en-US" sz="6600" dirty="0">
                <a:latin typeface="Acumin Pro ExtraCondensed"/>
              </a:rPr>
              <a:t> Matrix	</a:t>
            </a:r>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fld id="{8A7A6979-0714-4377-B894-6BE4C2D6E202}" type="slidenum">
              <a:rPr lang="en-US" smtClean="0"/>
              <a:pPr/>
              <a:t>1</a:t>
            </a:fld>
            <a:endParaRPr lang="en-US"/>
          </a:p>
        </p:txBody>
      </p:sp>
      <p:sp>
        <p:nvSpPr>
          <p:cNvPr id="6" name="Subtitle 5">
            <a:extLst>
              <a:ext uri="{FF2B5EF4-FFF2-40B4-BE49-F238E27FC236}">
                <a16:creationId xmlns:a16="http://schemas.microsoft.com/office/drawing/2014/main" id="{3B9C9C21-A248-9A24-E91A-4866368099CD}"/>
              </a:ext>
            </a:extLst>
          </p:cNvPr>
          <p:cNvSpPr>
            <a:spLocks noGrp="1"/>
          </p:cNvSpPr>
          <p:nvPr>
            <p:ph type="subTitle" idx="1"/>
          </p:nvPr>
        </p:nvSpPr>
        <p:spPr>
          <a:xfrm>
            <a:off x="2141790" y="3693881"/>
            <a:ext cx="6801603" cy="1272143"/>
          </a:xfrm>
        </p:spPr>
        <p:txBody>
          <a:bodyPr/>
          <a:lstStyle/>
          <a:p>
            <a:r>
              <a:rPr lang="en-US" dirty="0"/>
              <a:t>What is a RACI Matrix? </a:t>
            </a:r>
          </a:p>
          <a:p>
            <a:r>
              <a:rPr lang="en-US" dirty="0"/>
              <a:t>Benefits of a RACI Matrix?</a:t>
            </a:r>
          </a:p>
          <a:p>
            <a:r>
              <a:rPr lang="en-US" dirty="0"/>
              <a:t>Should you implement a RACI Matrix for your project?</a:t>
            </a:r>
          </a:p>
        </p:txBody>
      </p:sp>
    </p:spTree>
    <p:extLst>
      <p:ext uri="{BB962C8B-B14F-4D97-AF65-F5344CB8AC3E}">
        <p14:creationId xmlns:p14="http://schemas.microsoft.com/office/powerpoint/2010/main" val="1163952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F455-2C14-373D-A9F5-C58A47E63A75}"/>
              </a:ext>
            </a:extLst>
          </p:cNvPr>
          <p:cNvSpPr>
            <a:spLocks noGrp="1"/>
          </p:cNvSpPr>
          <p:nvPr>
            <p:ph type="ctrTitle"/>
          </p:nvPr>
        </p:nvSpPr>
        <p:spPr>
          <a:xfrm>
            <a:off x="2107520" y="290368"/>
            <a:ext cx="10193148" cy="898708"/>
          </a:xfrm>
        </p:spPr>
        <p:txBody>
          <a:bodyPr/>
          <a:lstStyle/>
          <a:p>
            <a:r>
              <a:rPr lang="en-US" sz="3200" dirty="0">
                <a:latin typeface="+mn-lt"/>
              </a:rPr>
              <a:t>Should you implement a RACI Matrix for your project?</a:t>
            </a:r>
          </a:p>
        </p:txBody>
      </p:sp>
      <p:sp>
        <p:nvSpPr>
          <p:cNvPr id="3" name="Subtitle 2">
            <a:extLst>
              <a:ext uri="{FF2B5EF4-FFF2-40B4-BE49-F238E27FC236}">
                <a16:creationId xmlns:a16="http://schemas.microsoft.com/office/drawing/2014/main" id="{CD0C3084-3FF4-4542-4BB8-003E20C5DD76}"/>
              </a:ext>
            </a:extLst>
          </p:cNvPr>
          <p:cNvSpPr>
            <a:spLocks noGrp="1"/>
          </p:cNvSpPr>
          <p:nvPr>
            <p:ph type="subTitle" idx="1"/>
          </p:nvPr>
        </p:nvSpPr>
        <p:spPr>
          <a:xfrm>
            <a:off x="2107518" y="1345167"/>
            <a:ext cx="7988982" cy="369332"/>
          </a:xfrm>
        </p:spPr>
        <p:txBody>
          <a:bodyPr/>
          <a:lstStyle/>
          <a:p>
            <a:r>
              <a:rPr lang="en-US" sz="2400" dirty="0"/>
              <a:t>Reflection and discussion…</a:t>
            </a:r>
            <a:endParaRPr lang="en-US" dirty="0"/>
          </a:p>
        </p:txBody>
      </p:sp>
      <p:sp>
        <p:nvSpPr>
          <p:cNvPr id="4" name="Text Placeholder 3">
            <a:extLst>
              <a:ext uri="{FF2B5EF4-FFF2-40B4-BE49-F238E27FC236}">
                <a16:creationId xmlns:a16="http://schemas.microsoft.com/office/drawing/2014/main" id="{CEAAAA6A-E00E-2A8F-0AAB-0AAC8C10E210}"/>
              </a:ext>
            </a:extLst>
          </p:cNvPr>
          <p:cNvSpPr>
            <a:spLocks noGrp="1"/>
          </p:cNvSpPr>
          <p:nvPr>
            <p:ph type="body" sz="quarter" idx="14"/>
          </p:nvPr>
        </p:nvSpPr>
        <p:spPr>
          <a:xfrm>
            <a:off x="1648690" y="1917389"/>
            <a:ext cx="9516441" cy="3411537"/>
          </a:xfrm>
        </p:spPr>
        <p:txBody>
          <a:bodyPr/>
          <a:lstStyle/>
          <a:p>
            <a:r>
              <a:rPr lang="en-US" sz="2400" dirty="0"/>
              <a:t>Would your team benefit from having a RACI Board? Why or why not?</a:t>
            </a:r>
          </a:p>
          <a:p>
            <a:endParaRPr lang="en-US" sz="2400" dirty="0"/>
          </a:p>
          <a:p>
            <a:pPr marL="0" indent="0">
              <a:buNone/>
            </a:pPr>
            <a:endParaRPr lang="en-US" sz="2400" dirty="0"/>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1C1CF46F-7D65-6848-22BF-D81D62F94C75}"/>
              </a:ext>
            </a:extLst>
          </p:cNvPr>
          <p:cNvSpPr>
            <a:spLocks noGrp="1"/>
          </p:cNvSpPr>
          <p:nvPr>
            <p:ph type="sldNum" sz="quarter" idx="12"/>
          </p:nvPr>
        </p:nvSpPr>
        <p:spPr/>
        <p:txBody>
          <a:bodyPr/>
          <a:lstStyle/>
          <a:p>
            <a:fld id="{8A7A6979-0714-4377-B894-6BE4C2D6E202}" type="slidenum">
              <a:rPr lang="en-US" smtClean="0"/>
              <a:pPr/>
              <a:t>10</a:t>
            </a:fld>
            <a:endParaRPr lang="en-US"/>
          </a:p>
        </p:txBody>
      </p:sp>
    </p:spTree>
    <p:extLst>
      <p:ext uri="{BB962C8B-B14F-4D97-AF65-F5344CB8AC3E}">
        <p14:creationId xmlns:p14="http://schemas.microsoft.com/office/powerpoint/2010/main" val="224526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F455-2C14-373D-A9F5-C58A47E63A75}"/>
              </a:ext>
            </a:extLst>
          </p:cNvPr>
          <p:cNvSpPr>
            <a:spLocks noGrp="1"/>
          </p:cNvSpPr>
          <p:nvPr>
            <p:ph type="ctrTitle"/>
          </p:nvPr>
        </p:nvSpPr>
        <p:spPr>
          <a:xfrm>
            <a:off x="2107520" y="290368"/>
            <a:ext cx="10193148" cy="455509"/>
          </a:xfrm>
        </p:spPr>
        <p:txBody>
          <a:bodyPr/>
          <a:lstStyle/>
          <a:p>
            <a:r>
              <a:rPr lang="en-US" sz="3200" dirty="0" err="1">
                <a:latin typeface="+mn-lt"/>
              </a:rPr>
              <a:t>Github</a:t>
            </a:r>
            <a:r>
              <a:rPr lang="en-US" sz="3200" dirty="0">
                <a:latin typeface="+mn-lt"/>
              </a:rPr>
              <a:t> Repository</a:t>
            </a:r>
          </a:p>
        </p:txBody>
      </p:sp>
      <p:sp>
        <p:nvSpPr>
          <p:cNvPr id="3" name="Subtitle 2">
            <a:extLst>
              <a:ext uri="{FF2B5EF4-FFF2-40B4-BE49-F238E27FC236}">
                <a16:creationId xmlns:a16="http://schemas.microsoft.com/office/drawing/2014/main" id="{CD0C3084-3FF4-4542-4BB8-003E20C5DD76}"/>
              </a:ext>
            </a:extLst>
          </p:cNvPr>
          <p:cNvSpPr>
            <a:spLocks noGrp="1"/>
          </p:cNvSpPr>
          <p:nvPr>
            <p:ph type="subTitle" idx="1"/>
          </p:nvPr>
        </p:nvSpPr>
        <p:spPr>
          <a:xfrm>
            <a:off x="2107518" y="1345167"/>
            <a:ext cx="7988982" cy="369332"/>
          </a:xfrm>
        </p:spPr>
        <p:txBody>
          <a:bodyPr/>
          <a:lstStyle/>
          <a:p>
            <a:r>
              <a:rPr lang="en-US" sz="2400" dirty="0"/>
              <a:t>TA’s will add students to project </a:t>
            </a:r>
            <a:r>
              <a:rPr lang="en-US" sz="2400" dirty="0" err="1"/>
              <a:t>Github</a:t>
            </a:r>
            <a:r>
              <a:rPr lang="en-US" sz="2400" dirty="0"/>
              <a:t> </a:t>
            </a:r>
            <a:r>
              <a:rPr lang="en-US" sz="2400" dirty="0">
                <a:latin typeface="+mn-lt"/>
              </a:rPr>
              <a:t>Repository</a:t>
            </a:r>
            <a:endParaRPr lang="en-US" dirty="0"/>
          </a:p>
        </p:txBody>
      </p:sp>
      <p:sp>
        <p:nvSpPr>
          <p:cNvPr id="4" name="Text Placeholder 3">
            <a:extLst>
              <a:ext uri="{FF2B5EF4-FFF2-40B4-BE49-F238E27FC236}">
                <a16:creationId xmlns:a16="http://schemas.microsoft.com/office/drawing/2014/main" id="{CEAAAA6A-E00E-2A8F-0AAB-0AAC8C10E210}"/>
              </a:ext>
            </a:extLst>
          </p:cNvPr>
          <p:cNvSpPr>
            <a:spLocks noGrp="1"/>
          </p:cNvSpPr>
          <p:nvPr>
            <p:ph type="body" sz="quarter" idx="14"/>
          </p:nvPr>
        </p:nvSpPr>
        <p:spPr>
          <a:xfrm>
            <a:off x="1648690" y="1917389"/>
            <a:ext cx="9516441" cy="3411537"/>
          </a:xfrm>
        </p:spPr>
        <p:txBody>
          <a:bodyPr/>
          <a:lstStyle/>
          <a:p>
            <a:pPr marL="0" indent="0">
              <a:buNone/>
            </a:pPr>
            <a:endParaRPr lang="en-US" sz="2400" dirty="0"/>
          </a:p>
          <a:p>
            <a:endParaRPr lang="en-US" sz="2400" dirty="0"/>
          </a:p>
          <a:p>
            <a:pPr marL="0" indent="0">
              <a:buNone/>
            </a:pPr>
            <a:endParaRPr lang="en-US" sz="2400" dirty="0"/>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1C1CF46F-7D65-6848-22BF-D81D62F94C75}"/>
              </a:ext>
            </a:extLst>
          </p:cNvPr>
          <p:cNvSpPr>
            <a:spLocks noGrp="1"/>
          </p:cNvSpPr>
          <p:nvPr>
            <p:ph type="sldNum" sz="quarter" idx="12"/>
          </p:nvPr>
        </p:nvSpPr>
        <p:spPr/>
        <p:txBody>
          <a:bodyPr/>
          <a:lstStyle/>
          <a:p>
            <a:fld id="{8A7A6979-0714-4377-B894-6BE4C2D6E202}" type="slidenum">
              <a:rPr lang="en-US" smtClean="0"/>
              <a:pPr/>
              <a:t>11</a:t>
            </a:fld>
            <a:endParaRPr lang="en-US"/>
          </a:p>
        </p:txBody>
      </p:sp>
      <p:pic>
        <p:nvPicPr>
          <p:cNvPr id="6" name="Picture 3" descr="Github Logo - Free social media icons">
            <a:hlinkClick r:id="rId3"/>
            <a:extLst>
              <a:ext uri="{FF2B5EF4-FFF2-40B4-BE49-F238E27FC236}">
                <a16:creationId xmlns:a16="http://schemas.microsoft.com/office/drawing/2014/main" id="{EF9FA272-8E55-4750-5232-714BDD424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9943" y="2195301"/>
            <a:ext cx="3896526" cy="389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88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AB06A-6B63-9A84-6282-A333F77AFEA1}"/>
              </a:ext>
            </a:extLst>
          </p:cNvPr>
          <p:cNvSpPr>
            <a:spLocks noGrp="1"/>
          </p:cNvSpPr>
          <p:nvPr>
            <p:ph type="ctrTitle"/>
          </p:nvPr>
        </p:nvSpPr>
        <p:spPr>
          <a:xfrm>
            <a:off x="2101510" y="370921"/>
            <a:ext cx="7988980" cy="626325"/>
          </a:xfrm>
        </p:spPr>
        <p:txBody>
          <a:bodyPr/>
          <a:lstStyle/>
          <a:p>
            <a:r>
              <a:rPr lang="en-US" sz="4400" dirty="0">
                <a:latin typeface="+mn-lt"/>
              </a:rPr>
              <a:t>What is it?</a:t>
            </a:r>
          </a:p>
        </p:txBody>
      </p:sp>
      <p:sp>
        <p:nvSpPr>
          <p:cNvPr id="8" name="Text Placeholder 7">
            <a:extLst>
              <a:ext uri="{FF2B5EF4-FFF2-40B4-BE49-F238E27FC236}">
                <a16:creationId xmlns:a16="http://schemas.microsoft.com/office/drawing/2014/main" id="{7F04D1FD-8ED5-3852-A64C-81F9064A7CFF}"/>
              </a:ext>
            </a:extLst>
          </p:cNvPr>
          <p:cNvSpPr>
            <a:spLocks noGrp="1"/>
          </p:cNvSpPr>
          <p:nvPr>
            <p:ph type="body" sz="quarter" idx="14"/>
          </p:nvPr>
        </p:nvSpPr>
        <p:spPr>
          <a:xfrm>
            <a:off x="1749713" y="1233305"/>
            <a:ext cx="9761667" cy="4940611"/>
          </a:xfrm>
        </p:spPr>
        <p:txBody>
          <a:bodyPr>
            <a:normAutofit/>
          </a:bodyPr>
          <a:lstStyle/>
          <a:p>
            <a:pPr marL="0" indent="0">
              <a:buNone/>
            </a:pPr>
            <a:r>
              <a:rPr lang="en-US" sz="2400" dirty="0">
                <a:latin typeface="+mn-lt"/>
              </a:rPr>
              <a:t>The RACI matrix is used to clarify roles and responsibilities for each task, milestone and decision that takes place throughout a project. In practice, it’s a simple spreadsheet or table that lists all stakeholders on a project and their level involvement in each task, denoted with the letters R, A, C or I. </a:t>
            </a:r>
          </a:p>
          <a:p>
            <a:pPr marL="0" indent="0">
              <a:buNone/>
            </a:pPr>
            <a:endParaRPr lang="en-US" sz="1800" kern="0" dirty="0">
              <a:solidFill>
                <a:srgbClr val="4D5156"/>
              </a:solidFill>
              <a:latin typeface="+mn-lt"/>
              <a:ea typeface="Calibri" panose="020F0502020204030204" pitchFamily="34" charset="0"/>
              <a:cs typeface="Times New Roman" panose="02020603050405020304" pitchFamily="18" charset="0"/>
            </a:endParaRPr>
          </a:p>
          <a:p>
            <a:pPr marL="0" indent="0">
              <a:buNone/>
            </a:pPr>
            <a:endParaRPr lang="en-US" kern="0" dirty="0">
              <a:solidFill>
                <a:srgbClr val="4D5156"/>
              </a:solidFill>
              <a:latin typeface="+mn-lt"/>
              <a:ea typeface="Calibri" panose="020F0502020204030204" pitchFamily="34" charset="0"/>
              <a:cs typeface="Times New Roman" panose="02020603050405020304" pitchFamily="18" charset="0"/>
            </a:endParaRPr>
          </a:p>
          <a:p>
            <a:pPr marL="0" indent="0">
              <a:buNone/>
            </a:pPr>
            <a:endParaRPr lang="en-US" sz="1800" kern="0" dirty="0">
              <a:solidFill>
                <a:srgbClr val="4D5156"/>
              </a:solidFill>
              <a:latin typeface="+mn-lt"/>
              <a:ea typeface="Calibri" panose="020F0502020204030204" pitchFamily="34" charset="0"/>
              <a:cs typeface="Times New Roman" panose="02020603050405020304" pitchFamily="18" charset="0"/>
            </a:endParaRPr>
          </a:p>
          <a:p>
            <a:pPr marL="0" indent="0">
              <a:buNone/>
            </a:pPr>
            <a:endParaRPr lang="en-US" kern="0" dirty="0">
              <a:solidFill>
                <a:srgbClr val="4D5156"/>
              </a:solidFill>
              <a:latin typeface="+mn-lt"/>
              <a:ea typeface="Calibri" panose="020F0502020204030204" pitchFamily="34" charset="0"/>
              <a:cs typeface="Times New Roman" panose="02020603050405020304" pitchFamily="18" charset="0"/>
            </a:endParaRPr>
          </a:p>
          <a:p>
            <a:pPr marL="0" indent="0">
              <a:buNone/>
            </a:pPr>
            <a:endParaRPr lang="en-US" sz="1800" kern="0" dirty="0">
              <a:solidFill>
                <a:srgbClr val="4D5156"/>
              </a:solidFill>
              <a:latin typeface="+mn-lt"/>
              <a:ea typeface="Calibri" panose="020F0502020204030204" pitchFamily="34" charset="0"/>
              <a:cs typeface="Times New Roman" panose="02020603050405020304" pitchFamily="18" charset="0"/>
            </a:endParaRPr>
          </a:p>
          <a:p>
            <a:pPr marL="0" indent="0">
              <a:buNone/>
            </a:pPr>
            <a:endParaRPr lang="en-US" kern="0" dirty="0">
              <a:solidFill>
                <a:srgbClr val="4D5156"/>
              </a:solidFill>
              <a:latin typeface="+mn-lt"/>
              <a:ea typeface="Calibri" panose="020F0502020204030204" pitchFamily="34" charset="0"/>
              <a:cs typeface="Times New Roman" panose="02020603050405020304" pitchFamily="18" charset="0"/>
            </a:endParaRPr>
          </a:p>
          <a:p>
            <a:endParaRPr lang="en-US" sz="1400" dirty="0"/>
          </a:p>
        </p:txBody>
      </p:sp>
      <p:sp>
        <p:nvSpPr>
          <p:cNvPr id="5" name="Slide Number Placeholder 4">
            <a:extLst>
              <a:ext uri="{FF2B5EF4-FFF2-40B4-BE49-F238E27FC236}">
                <a16:creationId xmlns:a16="http://schemas.microsoft.com/office/drawing/2014/main" id="{079CDBEF-9D1D-DDB1-C4C8-A9817DA62F9A}"/>
              </a:ext>
            </a:extLst>
          </p:cNvPr>
          <p:cNvSpPr>
            <a:spLocks noGrp="1"/>
          </p:cNvSpPr>
          <p:nvPr>
            <p:ph type="sldNum" sz="quarter" idx="12"/>
          </p:nvPr>
        </p:nvSpPr>
        <p:spPr/>
        <p:txBody>
          <a:bodyPr/>
          <a:lstStyle/>
          <a:p>
            <a:fld id="{8A7A6979-0714-4377-B894-6BE4C2D6E202}" type="slidenum">
              <a:rPr lang="en-US" smtClean="0"/>
              <a:pPr/>
              <a:t>2</a:t>
            </a:fld>
            <a:endParaRPr lang="en-US"/>
          </a:p>
        </p:txBody>
      </p:sp>
      <p:sp>
        <p:nvSpPr>
          <p:cNvPr id="4" name="Date Placeholder 3">
            <a:extLst>
              <a:ext uri="{FF2B5EF4-FFF2-40B4-BE49-F238E27FC236}">
                <a16:creationId xmlns:a16="http://schemas.microsoft.com/office/drawing/2014/main" id="{4CDE6F09-9B10-5238-7123-0B118E57F72B}"/>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pPr/>
              <a:t>9/5/23</a:t>
            </a:fld>
            <a:endParaRPr lang="en-US"/>
          </a:p>
        </p:txBody>
      </p:sp>
      <p:pic>
        <p:nvPicPr>
          <p:cNvPr id="1025" name="Picture 1" descr="RACI Chart">
            <a:extLst>
              <a:ext uri="{FF2B5EF4-FFF2-40B4-BE49-F238E27FC236}">
                <a16:creationId xmlns:a16="http://schemas.microsoft.com/office/drawing/2014/main" id="{0578E3D5-E24A-DDAC-CA89-C7D705A71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546" y="2839067"/>
            <a:ext cx="4181960" cy="3237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D85950-DAA3-D1D1-E0B8-4330EB1C0AD8}"/>
              </a:ext>
            </a:extLst>
          </p:cNvPr>
          <p:cNvSpPr txBox="1"/>
          <p:nvPr/>
        </p:nvSpPr>
        <p:spPr>
          <a:xfrm>
            <a:off x="1901375" y="6076714"/>
            <a:ext cx="8724569" cy="369332"/>
          </a:xfrm>
          <a:prstGeom prst="rect">
            <a:avLst/>
          </a:prstGeom>
          <a:noFill/>
        </p:spPr>
        <p:txBody>
          <a:bodyPr wrap="square">
            <a:spAutoFit/>
          </a:bodyPr>
          <a:lstStyle/>
          <a:p>
            <a:pPr marL="0" indent="0" algn="r">
              <a:buNone/>
            </a:pPr>
            <a:r>
              <a:rPr lang="en-US" sz="1800" kern="0" dirty="0">
                <a:solidFill>
                  <a:srgbClr val="4D5156"/>
                </a:solidFill>
                <a:latin typeface="+mn-lt"/>
                <a:ea typeface="Calibri" panose="020F0502020204030204" pitchFamily="34" charset="0"/>
                <a:cs typeface="Times New Roman" panose="02020603050405020304" pitchFamily="18" charset="0"/>
              </a:rPr>
              <a:t>*Source: Forbes, https://</a:t>
            </a:r>
            <a:r>
              <a:rPr lang="en-US" sz="1800" kern="0" dirty="0" err="1">
                <a:solidFill>
                  <a:srgbClr val="4D5156"/>
                </a:solidFill>
                <a:latin typeface="+mn-lt"/>
                <a:ea typeface="Calibri" panose="020F0502020204030204" pitchFamily="34" charset="0"/>
                <a:cs typeface="Times New Roman" panose="02020603050405020304" pitchFamily="18" charset="0"/>
              </a:rPr>
              <a:t>www.forbes.com</a:t>
            </a:r>
            <a:r>
              <a:rPr lang="en-US" sz="1800" kern="0" dirty="0">
                <a:solidFill>
                  <a:srgbClr val="4D5156"/>
                </a:solidFill>
                <a:latin typeface="+mn-lt"/>
                <a:ea typeface="Calibri" panose="020F0502020204030204" pitchFamily="34" charset="0"/>
                <a:cs typeface="Times New Roman" panose="02020603050405020304" pitchFamily="18" charset="0"/>
              </a:rPr>
              <a:t>/advisor/business/</a:t>
            </a:r>
            <a:r>
              <a:rPr lang="en-US" sz="1800" kern="0" dirty="0" err="1">
                <a:solidFill>
                  <a:srgbClr val="4D5156"/>
                </a:solidFill>
                <a:latin typeface="+mn-lt"/>
                <a:ea typeface="Calibri" panose="020F0502020204030204" pitchFamily="34" charset="0"/>
                <a:cs typeface="Times New Roman" panose="02020603050405020304" pitchFamily="18" charset="0"/>
              </a:rPr>
              <a:t>raci</a:t>
            </a:r>
            <a:r>
              <a:rPr lang="en-US" sz="1800" kern="0" dirty="0">
                <a:solidFill>
                  <a:srgbClr val="4D5156"/>
                </a:solidFill>
                <a:latin typeface="+mn-lt"/>
                <a:ea typeface="Calibri" panose="020F0502020204030204" pitchFamily="34" charset="0"/>
                <a:cs typeface="Times New Roman" panose="02020603050405020304" pitchFamily="18" charset="0"/>
              </a:rPr>
              <a:t>-chart/</a:t>
            </a:r>
          </a:p>
        </p:txBody>
      </p:sp>
    </p:spTree>
    <p:extLst>
      <p:ext uri="{BB962C8B-B14F-4D97-AF65-F5344CB8AC3E}">
        <p14:creationId xmlns:p14="http://schemas.microsoft.com/office/powerpoint/2010/main" val="3316132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AB06A-6B63-9A84-6282-A333F77AFEA1}"/>
              </a:ext>
            </a:extLst>
          </p:cNvPr>
          <p:cNvSpPr>
            <a:spLocks noGrp="1"/>
          </p:cNvSpPr>
          <p:nvPr>
            <p:ph type="ctrTitle"/>
          </p:nvPr>
        </p:nvSpPr>
        <p:spPr>
          <a:xfrm>
            <a:off x="2101510" y="370921"/>
            <a:ext cx="7988980" cy="626325"/>
          </a:xfrm>
        </p:spPr>
        <p:txBody>
          <a:bodyPr/>
          <a:lstStyle/>
          <a:p>
            <a:r>
              <a:rPr lang="en-US" sz="4400" kern="100" dirty="0">
                <a:effectLst/>
                <a:latin typeface="+mn-lt"/>
                <a:ea typeface="Calibri" panose="020F0502020204030204" pitchFamily="34" charset="0"/>
                <a:cs typeface="Times New Roman" panose="02020603050405020304" pitchFamily="18" charset="0"/>
              </a:rPr>
              <a:t>Responsible</a:t>
            </a:r>
            <a:endParaRPr lang="en-US" sz="4400" dirty="0"/>
          </a:p>
        </p:txBody>
      </p:sp>
      <p:sp>
        <p:nvSpPr>
          <p:cNvPr id="8" name="Text Placeholder 7">
            <a:extLst>
              <a:ext uri="{FF2B5EF4-FFF2-40B4-BE49-F238E27FC236}">
                <a16:creationId xmlns:a16="http://schemas.microsoft.com/office/drawing/2014/main" id="{7F04D1FD-8ED5-3852-A64C-81F9064A7CFF}"/>
              </a:ext>
            </a:extLst>
          </p:cNvPr>
          <p:cNvSpPr>
            <a:spLocks noGrp="1"/>
          </p:cNvSpPr>
          <p:nvPr>
            <p:ph type="body" sz="quarter" idx="14"/>
          </p:nvPr>
        </p:nvSpPr>
        <p:spPr>
          <a:xfrm>
            <a:off x="1749713" y="1233305"/>
            <a:ext cx="9761667" cy="4940611"/>
          </a:xfrm>
        </p:spPr>
        <p:txBody>
          <a:bodyPr>
            <a:normAutofit/>
          </a:bodyPr>
          <a:lstStyle/>
          <a:p>
            <a:pPr marL="0" indent="0">
              <a:buNone/>
            </a:pPr>
            <a:r>
              <a:rPr lang="en-US" sz="2400" kern="100" dirty="0">
                <a:effectLst/>
                <a:latin typeface="+mn-lt"/>
                <a:ea typeface="Calibri" panose="020F0502020204030204" pitchFamily="34" charset="0"/>
                <a:cs typeface="Times New Roman" panose="02020603050405020304" pitchFamily="18" charset="0"/>
              </a:rPr>
              <a:t>Responsible: </a:t>
            </a:r>
            <a:r>
              <a:rPr lang="en-US" sz="2400" dirty="0">
                <a:latin typeface="+mn-lt"/>
              </a:rPr>
              <a:t>The person or group responsible for completing a specific task or deliverable. They are responsible for doing the work.</a:t>
            </a:r>
          </a:p>
          <a:p>
            <a:pPr marL="0" indent="0">
              <a:buNone/>
            </a:pPr>
            <a:endParaRPr lang="en-US" sz="1900" kern="100" dirty="0">
              <a:effectLst/>
              <a:latin typeface="+mn-lt"/>
              <a:ea typeface="Calibri" panose="020F0502020204030204" pitchFamily="34" charset="0"/>
              <a:cs typeface="Times New Roman" panose="02020603050405020304" pitchFamily="18" charset="0"/>
            </a:endParaRPr>
          </a:p>
          <a:p>
            <a:pPr marL="0" indent="0">
              <a:buNone/>
            </a:pPr>
            <a:endParaRPr lang="en-US" sz="1400" dirty="0"/>
          </a:p>
        </p:txBody>
      </p:sp>
      <p:sp>
        <p:nvSpPr>
          <p:cNvPr id="5" name="Slide Number Placeholder 4">
            <a:extLst>
              <a:ext uri="{FF2B5EF4-FFF2-40B4-BE49-F238E27FC236}">
                <a16:creationId xmlns:a16="http://schemas.microsoft.com/office/drawing/2014/main" id="{079CDBEF-9D1D-DDB1-C4C8-A9817DA62F9A}"/>
              </a:ext>
            </a:extLst>
          </p:cNvPr>
          <p:cNvSpPr>
            <a:spLocks noGrp="1"/>
          </p:cNvSpPr>
          <p:nvPr>
            <p:ph type="sldNum" sz="quarter" idx="12"/>
          </p:nvPr>
        </p:nvSpPr>
        <p:spPr/>
        <p:txBody>
          <a:bodyPr/>
          <a:lstStyle/>
          <a:p>
            <a:fld id="{8A7A6979-0714-4377-B894-6BE4C2D6E202}" type="slidenum">
              <a:rPr lang="en-US" smtClean="0"/>
              <a:pPr/>
              <a:t>3</a:t>
            </a:fld>
            <a:endParaRPr lang="en-US"/>
          </a:p>
        </p:txBody>
      </p:sp>
      <p:sp>
        <p:nvSpPr>
          <p:cNvPr id="4" name="Date Placeholder 3">
            <a:extLst>
              <a:ext uri="{FF2B5EF4-FFF2-40B4-BE49-F238E27FC236}">
                <a16:creationId xmlns:a16="http://schemas.microsoft.com/office/drawing/2014/main" id="{4CDE6F09-9B10-5238-7123-0B118E57F72B}"/>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pPr/>
              <a:t>9/5/23</a:t>
            </a:fld>
            <a:endParaRPr lang="en-US"/>
          </a:p>
        </p:txBody>
      </p:sp>
      <p:pic>
        <p:nvPicPr>
          <p:cNvPr id="5122" name="Picture 2" descr="Teamwork Clipart Collective Responsibility - Clip Art, HD Png Download ,  Transparent Png Image - PNGitem">
            <a:hlinkClick r:id="rId3"/>
            <a:extLst>
              <a:ext uri="{FF2B5EF4-FFF2-40B4-BE49-F238E27FC236}">
                <a16:creationId xmlns:a16="http://schemas.microsoft.com/office/drawing/2014/main" id="{7119CB9C-ADF1-242B-B2E5-5EC9088A6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620" y="2395126"/>
            <a:ext cx="3500396" cy="364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801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AB06A-6B63-9A84-6282-A333F77AFEA1}"/>
              </a:ext>
            </a:extLst>
          </p:cNvPr>
          <p:cNvSpPr>
            <a:spLocks noGrp="1"/>
          </p:cNvSpPr>
          <p:nvPr>
            <p:ph type="ctrTitle"/>
          </p:nvPr>
        </p:nvSpPr>
        <p:spPr>
          <a:xfrm>
            <a:off x="2101510" y="370921"/>
            <a:ext cx="7988980" cy="626325"/>
          </a:xfrm>
        </p:spPr>
        <p:txBody>
          <a:bodyPr/>
          <a:lstStyle/>
          <a:p>
            <a:r>
              <a:rPr lang="en-US" sz="4400" kern="100" dirty="0">
                <a:latin typeface="+mn-lt"/>
                <a:ea typeface="Calibri" panose="020F0502020204030204" pitchFamily="34" charset="0"/>
                <a:cs typeface="Times New Roman" panose="02020603050405020304" pitchFamily="18" charset="0"/>
              </a:rPr>
              <a:t>Accountable</a:t>
            </a:r>
            <a:endParaRPr lang="en-US" sz="4400" dirty="0"/>
          </a:p>
        </p:txBody>
      </p:sp>
      <p:sp>
        <p:nvSpPr>
          <p:cNvPr id="8" name="Text Placeholder 7">
            <a:extLst>
              <a:ext uri="{FF2B5EF4-FFF2-40B4-BE49-F238E27FC236}">
                <a16:creationId xmlns:a16="http://schemas.microsoft.com/office/drawing/2014/main" id="{7F04D1FD-8ED5-3852-A64C-81F9064A7CFF}"/>
              </a:ext>
            </a:extLst>
          </p:cNvPr>
          <p:cNvSpPr>
            <a:spLocks noGrp="1"/>
          </p:cNvSpPr>
          <p:nvPr>
            <p:ph type="body" sz="quarter" idx="14"/>
          </p:nvPr>
        </p:nvSpPr>
        <p:spPr>
          <a:xfrm>
            <a:off x="1749713" y="1233305"/>
            <a:ext cx="9761667" cy="4940611"/>
          </a:xfrm>
        </p:spPr>
        <p:txBody>
          <a:bodyPr>
            <a:normAutofit/>
          </a:bodyPr>
          <a:lstStyle/>
          <a:p>
            <a:pPr marL="0" indent="0">
              <a:buNone/>
            </a:pPr>
            <a:r>
              <a:rPr lang="en-US" sz="1900" kern="100" dirty="0">
                <a:latin typeface="+mn-lt"/>
                <a:ea typeface="Calibri" panose="020F0502020204030204" pitchFamily="34" charset="0"/>
                <a:cs typeface="Times New Roman" panose="02020603050405020304" pitchFamily="18" charset="0"/>
              </a:rPr>
              <a:t>Accountable: </a:t>
            </a:r>
            <a:r>
              <a:rPr lang="en-US" sz="1900" dirty="0">
                <a:latin typeface="+mn-lt"/>
              </a:rPr>
              <a:t>This role delegates, reviews, and ensure the project meets expectations and deadlines. This person responsible for the task’s success or failure. There should be only one "Accountable" person assigned to each task.</a:t>
            </a:r>
          </a:p>
          <a:p>
            <a:pPr marL="0" indent="0">
              <a:buNone/>
            </a:pPr>
            <a:endParaRPr lang="en-US" sz="1900" kern="100" dirty="0">
              <a:effectLst/>
              <a:latin typeface="+mn-lt"/>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079CDBEF-9D1D-DDB1-C4C8-A9817DA62F9A}"/>
              </a:ext>
            </a:extLst>
          </p:cNvPr>
          <p:cNvSpPr>
            <a:spLocks noGrp="1"/>
          </p:cNvSpPr>
          <p:nvPr>
            <p:ph type="sldNum" sz="quarter" idx="12"/>
          </p:nvPr>
        </p:nvSpPr>
        <p:spPr/>
        <p:txBody>
          <a:bodyPr/>
          <a:lstStyle/>
          <a:p>
            <a:fld id="{8A7A6979-0714-4377-B894-6BE4C2D6E202}" type="slidenum">
              <a:rPr lang="en-US" smtClean="0"/>
              <a:pPr/>
              <a:t>4</a:t>
            </a:fld>
            <a:endParaRPr lang="en-US"/>
          </a:p>
        </p:txBody>
      </p:sp>
      <p:sp>
        <p:nvSpPr>
          <p:cNvPr id="4" name="Date Placeholder 3">
            <a:extLst>
              <a:ext uri="{FF2B5EF4-FFF2-40B4-BE49-F238E27FC236}">
                <a16:creationId xmlns:a16="http://schemas.microsoft.com/office/drawing/2014/main" id="{4CDE6F09-9B10-5238-7123-0B118E57F72B}"/>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pPr/>
              <a:t>9/5/23</a:t>
            </a:fld>
            <a:endParaRPr lang="en-US"/>
          </a:p>
        </p:txBody>
      </p:sp>
      <p:pic>
        <p:nvPicPr>
          <p:cNvPr id="2057" name="Picture 9" descr="Most Managers Are Terrible at Accountability">
            <a:hlinkClick r:id="rId3"/>
            <a:extLst>
              <a:ext uri="{FF2B5EF4-FFF2-40B4-BE49-F238E27FC236}">
                <a16:creationId xmlns:a16="http://schemas.microsoft.com/office/drawing/2014/main" id="{39DFF00C-F95B-7C0B-F4E3-39412AA30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395" y="2525713"/>
            <a:ext cx="734060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01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AB06A-6B63-9A84-6282-A333F77AFEA1}"/>
              </a:ext>
            </a:extLst>
          </p:cNvPr>
          <p:cNvSpPr>
            <a:spLocks noGrp="1"/>
          </p:cNvSpPr>
          <p:nvPr>
            <p:ph type="ctrTitle"/>
          </p:nvPr>
        </p:nvSpPr>
        <p:spPr>
          <a:xfrm>
            <a:off x="2101510" y="370921"/>
            <a:ext cx="7988980" cy="626325"/>
          </a:xfrm>
        </p:spPr>
        <p:txBody>
          <a:bodyPr/>
          <a:lstStyle/>
          <a:p>
            <a:pPr marL="0" indent="0">
              <a:buNone/>
            </a:pPr>
            <a:r>
              <a:rPr lang="en-US" sz="4400" dirty="0">
                <a:latin typeface="+mn-lt"/>
              </a:rPr>
              <a:t>Consulted: </a:t>
            </a:r>
            <a:endParaRPr lang="en-US" sz="4400" dirty="0"/>
          </a:p>
        </p:txBody>
      </p:sp>
      <p:sp>
        <p:nvSpPr>
          <p:cNvPr id="8" name="Text Placeholder 7">
            <a:extLst>
              <a:ext uri="{FF2B5EF4-FFF2-40B4-BE49-F238E27FC236}">
                <a16:creationId xmlns:a16="http://schemas.microsoft.com/office/drawing/2014/main" id="{7F04D1FD-8ED5-3852-A64C-81F9064A7CFF}"/>
              </a:ext>
            </a:extLst>
          </p:cNvPr>
          <p:cNvSpPr>
            <a:spLocks noGrp="1"/>
          </p:cNvSpPr>
          <p:nvPr>
            <p:ph type="body" sz="quarter" idx="14"/>
          </p:nvPr>
        </p:nvSpPr>
        <p:spPr>
          <a:xfrm>
            <a:off x="1749713" y="1233305"/>
            <a:ext cx="9761667" cy="4940611"/>
          </a:xfrm>
        </p:spPr>
        <p:txBody>
          <a:bodyPr>
            <a:normAutofit/>
          </a:bodyPr>
          <a:lstStyle/>
          <a:p>
            <a:pPr marL="0" indent="0">
              <a:buNone/>
            </a:pPr>
            <a:r>
              <a:rPr lang="en-US" sz="1900" dirty="0">
                <a:latin typeface="+mn-lt"/>
              </a:rPr>
              <a:t>Consulted: Individuals or groups that need to be consulted for their expertise, input, or feedback during the task’s execution. These stakeholders are not directly responsible for the task but may offer valuable insights.</a:t>
            </a:r>
          </a:p>
          <a:p>
            <a:pPr marL="0" indent="0">
              <a:buNone/>
            </a:pPr>
            <a:endParaRPr lang="en-US" sz="1900" dirty="0">
              <a:latin typeface="+mn-lt"/>
            </a:endParaRPr>
          </a:p>
        </p:txBody>
      </p:sp>
      <p:sp>
        <p:nvSpPr>
          <p:cNvPr id="5" name="Slide Number Placeholder 4">
            <a:extLst>
              <a:ext uri="{FF2B5EF4-FFF2-40B4-BE49-F238E27FC236}">
                <a16:creationId xmlns:a16="http://schemas.microsoft.com/office/drawing/2014/main" id="{079CDBEF-9D1D-DDB1-C4C8-A9817DA62F9A}"/>
              </a:ext>
            </a:extLst>
          </p:cNvPr>
          <p:cNvSpPr>
            <a:spLocks noGrp="1"/>
          </p:cNvSpPr>
          <p:nvPr>
            <p:ph type="sldNum" sz="quarter" idx="12"/>
          </p:nvPr>
        </p:nvSpPr>
        <p:spPr/>
        <p:txBody>
          <a:bodyPr/>
          <a:lstStyle/>
          <a:p>
            <a:fld id="{8A7A6979-0714-4377-B894-6BE4C2D6E202}" type="slidenum">
              <a:rPr lang="en-US" smtClean="0"/>
              <a:pPr/>
              <a:t>5</a:t>
            </a:fld>
            <a:endParaRPr lang="en-US"/>
          </a:p>
        </p:txBody>
      </p:sp>
      <p:sp>
        <p:nvSpPr>
          <p:cNvPr id="4" name="Date Placeholder 3">
            <a:extLst>
              <a:ext uri="{FF2B5EF4-FFF2-40B4-BE49-F238E27FC236}">
                <a16:creationId xmlns:a16="http://schemas.microsoft.com/office/drawing/2014/main" id="{4CDE6F09-9B10-5238-7123-0B118E57F72B}"/>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pPr/>
              <a:t>9/5/23</a:t>
            </a:fld>
            <a:endParaRPr lang="en-US"/>
          </a:p>
        </p:txBody>
      </p:sp>
      <p:pic>
        <p:nvPicPr>
          <p:cNvPr id="3077" name="Picture 5" descr="Business Consultant Cartoon Images – Browse 28,511 Stock Photos, Vectors,  and Video | Adobe Stock">
            <a:hlinkClick r:id="rId3"/>
            <a:extLst>
              <a:ext uri="{FF2B5EF4-FFF2-40B4-BE49-F238E27FC236}">
                <a16:creationId xmlns:a16="http://schemas.microsoft.com/office/drawing/2014/main" id="{B54B52C9-C483-6F69-EAC1-DC0FB9FAF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2330" y="2330322"/>
            <a:ext cx="6119480" cy="407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265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AB06A-6B63-9A84-6282-A333F77AFEA1}"/>
              </a:ext>
            </a:extLst>
          </p:cNvPr>
          <p:cNvSpPr>
            <a:spLocks noGrp="1"/>
          </p:cNvSpPr>
          <p:nvPr>
            <p:ph type="ctrTitle"/>
          </p:nvPr>
        </p:nvSpPr>
        <p:spPr>
          <a:xfrm>
            <a:off x="2101510" y="370921"/>
            <a:ext cx="7988980" cy="626325"/>
          </a:xfrm>
        </p:spPr>
        <p:txBody>
          <a:bodyPr/>
          <a:lstStyle/>
          <a:p>
            <a:pPr marL="0" indent="0">
              <a:buNone/>
            </a:pPr>
            <a:r>
              <a:rPr lang="en-US" sz="4400" dirty="0">
                <a:latin typeface="+mn-lt"/>
              </a:rPr>
              <a:t>Informed</a:t>
            </a:r>
            <a:endParaRPr lang="en-US" sz="4400" dirty="0"/>
          </a:p>
        </p:txBody>
      </p:sp>
      <p:sp>
        <p:nvSpPr>
          <p:cNvPr id="8" name="Text Placeholder 7">
            <a:extLst>
              <a:ext uri="{FF2B5EF4-FFF2-40B4-BE49-F238E27FC236}">
                <a16:creationId xmlns:a16="http://schemas.microsoft.com/office/drawing/2014/main" id="{7F04D1FD-8ED5-3852-A64C-81F9064A7CFF}"/>
              </a:ext>
            </a:extLst>
          </p:cNvPr>
          <p:cNvSpPr>
            <a:spLocks noGrp="1"/>
          </p:cNvSpPr>
          <p:nvPr>
            <p:ph type="body" sz="quarter" idx="14"/>
          </p:nvPr>
        </p:nvSpPr>
        <p:spPr>
          <a:xfrm>
            <a:off x="1749713" y="1233305"/>
            <a:ext cx="9761667" cy="4940611"/>
          </a:xfrm>
        </p:spPr>
        <p:txBody>
          <a:bodyPr>
            <a:normAutofit/>
          </a:bodyPr>
          <a:lstStyle/>
          <a:p>
            <a:pPr marL="0" indent="0">
              <a:buNone/>
            </a:pPr>
            <a:r>
              <a:rPr lang="en-US" sz="1900" dirty="0">
                <a:latin typeface="+mn-lt"/>
              </a:rPr>
              <a:t>Informed: Individuals or groups that need to be informed about the progress or results of the task but don’t need to be actively involved in its execution.</a:t>
            </a:r>
          </a:p>
          <a:p>
            <a:pPr marL="0" indent="0">
              <a:buNone/>
            </a:pPr>
            <a:endParaRPr lang="en-US" sz="2400" dirty="0">
              <a:latin typeface="+mn-lt"/>
            </a:endParaRPr>
          </a:p>
          <a:p>
            <a:pPr marL="0" indent="0">
              <a:buNone/>
            </a:pPr>
            <a:endParaRPr lang="en-US" sz="1400" dirty="0"/>
          </a:p>
        </p:txBody>
      </p:sp>
      <p:sp>
        <p:nvSpPr>
          <p:cNvPr id="5" name="Slide Number Placeholder 4">
            <a:extLst>
              <a:ext uri="{FF2B5EF4-FFF2-40B4-BE49-F238E27FC236}">
                <a16:creationId xmlns:a16="http://schemas.microsoft.com/office/drawing/2014/main" id="{079CDBEF-9D1D-DDB1-C4C8-A9817DA62F9A}"/>
              </a:ext>
            </a:extLst>
          </p:cNvPr>
          <p:cNvSpPr>
            <a:spLocks noGrp="1"/>
          </p:cNvSpPr>
          <p:nvPr>
            <p:ph type="sldNum" sz="quarter" idx="12"/>
          </p:nvPr>
        </p:nvSpPr>
        <p:spPr/>
        <p:txBody>
          <a:bodyPr/>
          <a:lstStyle/>
          <a:p>
            <a:fld id="{8A7A6979-0714-4377-B894-6BE4C2D6E202}" type="slidenum">
              <a:rPr lang="en-US" smtClean="0"/>
              <a:pPr/>
              <a:t>6</a:t>
            </a:fld>
            <a:endParaRPr lang="en-US"/>
          </a:p>
        </p:txBody>
      </p:sp>
      <p:sp>
        <p:nvSpPr>
          <p:cNvPr id="4" name="Date Placeholder 3">
            <a:extLst>
              <a:ext uri="{FF2B5EF4-FFF2-40B4-BE49-F238E27FC236}">
                <a16:creationId xmlns:a16="http://schemas.microsoft.com/office/drawing/2014/main" id="{4CDE6F09-9B10-5238-7123-0B118E57F72B}"/>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pPr/>
              <a:t>9/5/23</a:t>
            </a:fld>
            <a:endParaRPr lang="en-US"/>
          </a:p>
        </p:txBody>
      </p:sp>
      <p:sp>
        <p:nvSpPr>
          <p:cNvPr id="3" name="AutoShape 5" descr="Being well-informed - definitions, examples and importance - F4S">
            <a:hlinkClick r:id="rId3"/>
            <a:extLst>
              <a:ext uri="{FF2B5EF4-FFF2-40B4-BE49-F238E27FC236}">
                <a16:creationId xmlns:a16="http://schemas.microsoft.com/office/drawing/2014/main" id="{9A97406A-F20F-574C-E813-DC57DDDD0E8E}"/>
              </a:ext>
            </a:extLst>
          </p:cNvPr>
          <p:cNvSpPr>
            <a:spLocks noChangeAspect="1" noChangeArrowheads="1"/>
          </p:cNvSpPr>
          <p:nvPr/>
        </p:nvSpPr>
        <p:spPr bwMode="auto">
          <a:xfrm>
            <a:off x="127000" y="-1173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Staying Well Informed Rgb Color Icon Stock Illustration - Download Image  Now - Icon, Advice, Analyzing - iStock">
            <a:hlinkClick r:id="rId4"/>
            <a:extLst>
              <a:ext uri="{FF2B5EF4-FFF2-40B4-BE49-F238E27FC236}">
                <a16:creationId xmlns:a16="http://schemas.microsoft.com/office/drawing/2014/main" id="{F97746B2-16E6-AD49-1FF8-45A41E966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894" y="2275120"/>
            <a:ext cx="3898795" cy="3898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2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867C-8555-2FFE-EAB7-A269ECF2C85E}"/>
              </a:ext>
            </a:extLst>
          </p:cNvPr>
          <p:cNvSpPr>
            <a:spLocks noGrp="1"/>
          </p:cNvSpPr>
          <p:nvPr>
            <p:ph type="ctrTitle"/>
          </p:nvPr>
        </p:nvSpPr>
        <p:spPr>
          <a:xfrm>
            <a:off x="2107519" y="265240"/>
            <a:ext cx="9260135" cy="569387"/>
          </a:xfrm>
        </p:spPr>
        <p:txBody>
          <a:bodyPr/>
          <a:lstStyle/>
          <a:p>
            <a:r>
              <a:rPr lang="en-US" sz="4000" dirty="0">
                <a:latin typeface="+mn-lt"/>
              </a:rPr>
              <a:t>Benefits of a RACI Matrix?</a:t>
            </a:r>
          </a:p>
        </p:txBody>
      </p:sp>
      <p:sp>
        <p:nvSpPr>
          <p:cNvPr id="5" name="Slide Number Placeholder 4">
            <a:extLst>
              <a:ext uri="{FF2B5EF4-FFF2-40B4-BE49-F238E27FC236}">
                <a16:creationId xmlns:a16="http://schemas.microsoft.com/office/drawing/2014/main" id="{70A948FF-C19E-A562-79C2-ED4C59FC80CD}"/>
              </a:ext>
            </a:extLst>
          </p:cNvPr>
          <p:cNvSpPr>
            <a:spLocks noGrp="1"/>
          </p:cNvSpPr>
          <p:nvPr>
            <p:ph type="sldNum" sz="quarter" idx="12"/>
          </p:nvPr>
        </p:nvSpPr>
        <p:spPr/>
        <p:txBody>
          <a:bodyPr/>
          <a:lstStyle/>
          <a:p>
            <a:fld id="{8A7A6979-0714-4377-B894-6BE4C2D6E202}" type="slidenum">
              <a:rPr lang="en-US" smtClean="0"/>
              <a:pPr/>
              <a:t>7</a:t>
            </a:fld>
            <a:endParaRPr lang="en-US"/>
          </a:p>
        </p:txBody>
      </p:sp>
      <p:sp>
        <p:nvSpPr>
          <p:cNvPr id="7" name="TextBox 6">
            <a:extLst>
              <a:ext uri="{FF2B5EF4-FFF2-40B4-BE49-F238E27FC236}">
                <a16:creationId xmlns:a16="http://schemas.microsoft.com/office/drawing/2014/main" id="{5DF213EB-3DD7-1678-4A3C-65303B114971}"/>
              </a:ext>
            </a:extLst>
          </p:cNvPr>
          <p:cNvSpPr txBox="1"/>
          <p:nvPr/>
        </p:nvSpPr>
        <p:spPr>
          <a:xfrm>
            <a:off x="1807110" y="1283562"/>
            <a:ext cx="9845702" cy="2308324"/>
          </a:xfrm>
          <a:prstGeom prst="rect">
            <a:avLst/>
          </a:prstGeom>
          <a:noFill/>
        </p:spPr>
        <p:txBody>
          <a:bodyPr wrap="square">
            <a:spAutoFit/>
          </a:bodyPr>
          <a:lstStyle/>
          <a:p>
            <a:r>
              <a:rPr lang="en-US" dirty="0"/>
              <a:t>Have you ever been on a team where:</a:t>
            </a:r>
          </a:p>
          <a:p>
            <a:endParaRPr lang="en-US" dirty="0"/>
          </a:p>
          <a:p>
            <a:r>
              <a:rPr lang="en-US" dirty="0"/>
              <a:t>There was an important job to be done and Everybody was sure that Somebody would do it. Anybody could have done it, but Nobody did it. Somebody got angry about that because it was Everybody’s job. Everybody thought Anybody could do it, but Nobody realized that Everybody couldn’t do </a:t>
            </a:r>
            <a:r>
              <a:rPr lang="en-US" dirty="0" err="1"/>
              <a:t>it.It</a:t>
            </a:r>
            <a:r>
              <a:rPr lang="en-US" dirty="0"/>
              <a:t> ended up that Everybody blamed Somebody when Nobody did what Anybody could have. — Charles Osgood</a:t>
            </a:r>
            <a:br>
              <a:rPr lang="en-US" dirty="0"/>
            </a:br>
            <a:r>
              <a:rPr lang="en-US" i="1" dirty="0"/>
              <a:t>Everybody, Somebody, Anybody, and Nobody</a:t>
            </a:r>
            <a:r>
              <a:rPr lang="en-US" dirty="0"/>
              <a:t> </a:t>
            </a:r>
          </a:p>
        </p:txBody>
      </p:sp>
      <p:pic>
        <p:nvPicPr>
          <p:cNvPr id="10" name="Picture 9">
            <a:extLst>
              <a:ext uri="{FF2B5EF4-FFF2-40B4-BE49-F238E27FC236}">
                <a16:creationId xmlns:a16="http://schemas.microsoft.com/office/drawing/2014/main" id="{C4603782-F9C4-5018-B870-E21837EBC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46" y="3474720"/>
            <a:ext cx="4385300" cy="275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81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867C-8555-2FFE-EAB7-A269ECF2C85E}"/>
              </a:ext>
            </a:extLst>
          </p:cNvPr>
          <p:cNvSpPr>
            <a:spLocks noGrp="1"/>
          </p:cNvSpPr>
          <p:nvPr>
            <p:ph type="ctrTitle"/>
          </p:nvPr>
        </p:nvSpPr>
        <p:spPr>
          <a:xfrm>
            <a:off x="2107519" y="265240"/>
            <a:ext cx="9260135" cy="569387"/>
          </a:xfrm>
        </p:spPr>
        <p:txBody>
          <a:bodyPr/>
          <a:lstStyle/>
          <a:p>
            <a:r>
              <a:rPr lang="en-US" sz="4000" dirty="0">
                <a:latin typeface="+mn-lt"/>
              </a:rPr>
              <a:t>Benefits of a RACI Matrix?</a:t>
            </a:r>
          </a:p>
        </p:txBody>
      </p:sp>
      <p:sp>
        <p:nvSpPr>
          <p:cNvPr id="5" name="Slide Number Placeholder 4">
            <a:extLst>
              <a:ext uri="{FF2B5EF4-FFF2-40B4-BE49-F238E27FC236}">
                <a16:creationId xmlns:a16="http://schemas.microsoft.com/office/drawing/2014/main" id="{70A948FF-C19E-A562-79C2-ED4C59FC80CD}"/>
              </a:ext>
            </a:extLst>
          </p:cNvPr>
          <p:cNvSpPr>
            <a:spLocks noGrp="1"/>
          </p:cNvSpPr>
          <p:nvPr>
            <p:ph type="sldNum" sz="quarter" idx="12"/>
          </p:nvPr>
        </p:nvSpPr>
        <p:spPr/>
        <p:txBody>
          <a:bodyPr/>
          <a:lstStyle/>
          <a:p>
            <a:fld id="{8A7A6979-0714-4377-B894-6BE4C2D6E202}" type="slidenum">
              <a:rPr lang="en-US" smtClean="0"/>
              <a:pPr/>
              <a:t>8</a:t>
            </a:fld>
            <a:endParaRPr lang="en-US"/>
          </a:p>
        </p:txBody>
      </p:sp>
      <p:sp>
        <p:nvSpPr>
          <p:cNvPr id="4" name="TextBox 3">
            <a:extLst>
              <a:ext uri="{FF2B5EF4-FFF2-40B4-BE49-F238E27FC236}">
                <a16:creationId xmlns:a16="http://schemas.microsoft.com/office/drawing/2014/main" id="{9FBA6AF1-9FF4-67AF-0FA3-5A6524FEF4C1}"/>
              </a:ext>
            </a:extLst>
          </p:cNvPr>
          <p:cNvSpPr txBox="1"/>
          <p:nvPr/>
        </p:nvSpPr>
        <p:spPr>
          <a:xfrm>
            <a:off x="1876508" y="1538694"/>
            <a:ext cx="7221772" cy="2031325"/>
          </a:xfrm>
          <a:prstGeom prst="rect">
            <a:avLst/>
          </a:prstGeom>
          <a:noFill/>
        </p:spPr>
        <p:txBody>
          <a:bodyPr wrap="square">
            <a:spAutoFit/>
          </a:bodyPr>
          <a:lstStyle/>
          <a:p>
            <a:pPr>
              <a:buFont typeface="Arial" panose="020B0604020202020204" pitchFamily="34" charset="0"/>
              <a:buChar char="•"/>
            </a:pPr>
            <a:r>
              <a:rPr lang="en-US" dirty="0"/>
              <a:t>Clarifies Roles &amp; Responsibilities</a:t>
            </a:r>
          </a:p>
          <a:p>
            <a:pPr>
              <a:buFont typeface="Arial" panose="020B0604020202020204" pitchFamily="34" charset="0"/>
              <a:buChar char="•"/>
            </a:pPr>
            <a:endParaRPr lang="en-US" dirty="0"/>
          </a:p>
          <a:p>
            <a:pPr>
              <a:buFont typeface="Arial" panose="020B0604020202020204" pitchFamily="34" charset="0"/>
              <a:buChar char="•"/>
            </a:pPr>
            <a:r>
              <a:rPr lang="en-US" dirty="0"/>
              <a:t>Promotes Accountability</a:t>
            </a:r>
          </a:p>
          <a:p>
            <a:pPr>
              <a:buFont typeface="Arial" panose="020B0604020202020204" pitchFamily="34" charset="0"/>
              <a:buChar char="•"/>
            </a:pPr>
            <a:endParaRPr lang="en-US" dirty="0"/>
          </a:p>
          <a:p>
            <a:pPr>
              <a:buFont typeface="Arial" panose="020B0604020202020204" pitchFamily="34" charset="0"/>
              <a:buChar char="•"/>
            </a:pPr>
            <a:r>
              <a:rPr lang="en-US" dirty="0"/>
              <a:t>Facilitates Decision-Making</a:t>
            </a:r>
          </a:p>
          <a:p>
            <a:pPr>
              <a:buFont typeface="Arial" panose="020B0604020202020204" pitchFamily="34" charset="0"/>
              <a:buChar char="•"/>
            </a:pPr>
            <a:endParaRPr lang="en-US" dirty="0"/>
          </a:p>
          <a:p>
            <a:pPr>
              <a:buFont typeface="Arial" panose="020B0604020202020204" pitchFamily="34" charset="0"/>
              <a:buChar char="•"/>
            </a:pPr>
            <a:r>
              <a:rPr lang="en-US" dirty="0"/>
              <a:t>Reduces Conflict and Confusion</a:t>
            </a:r>
          </a:p>
        </p:txBody>
      </p:sp>
      <p:pic>
        <p:nvPicPr>
          <p:cNvPr id="8" name="Picture 5" descr="Dysfunctional Teams">
            <a:hlinkClick r:id="rId3"/>
            <a:extLst>
              <a:ext uri="{FF2B5EF4-FFF2-40B4-BE49-F238E27FC236}">
                <a16:creationId xmlns:a16="http://schemas.microsoft.com/office/drawing/2014/main" id="{8C5834A5-6BF8-AA7B-5A3B-B5BAF51D8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5952" y="2479367"/>
            <a:ext cx="4669180" cy="374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852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867C-8555-2FFE-EAB7-A269ECF2C85E}"/>
              </a:ext>
            </a:extLst>
          </p:cNvPr>
          <p:cNvSpPr>
            <a:spLocks noGrp="1"/>
          </p:cNvSpPr>
          <p:nvPr>
            <p:ph type="ctrTitle"/>
          </p:nvPr>
        </p:nvSpPr>
        <p:spPr>
          <a:xfrm>
            <a:off x="2107519" y="265240"/>
            <a:ext cx="9260135" cy="569387"/>
          </a:xfrm>
        </p:spPr>
        <p:txBody>
          <a:bodyPr/>
          <a:lstStyle/>
          <a:p>
            <a:r>
              <a:rPr lang="en-US" sz="4000" dirty="0">
                <a:latin typeface="+mn-lt"/>
              </a:rPr>
              <a:t>The Data Mine RACI Example</a:t>
            </a:r>
          </a:p>
        </p:txBody>
      </p:sp>
      <p:sp>
        <p:nvSpPr>
          <p:cNvPr id="5" name="Slide Number Placeholder 4">
            <a:extLst>
              <a:ext uri="{FF2B5EF4-FFF2-40B4-BE49-F238E27FC236}">
                <a16:creationId xmlns:a16="http://schemas.microsoft.com/office/drawing/2014/main" id="{70A948FF-C19E-A562-79C2-ED4C59FC80CD}"/>
              </a:ext>
            </a:extLst>
          </p:cNvPr>
          <p:cNvSpPr>
            <a:spLocks noGrp="1"/>
          </p:cNvSpPr>
          <p:nvPr>
            <p:ph type="sldNum" sz="quarter" idx="12"/>
          </p:nvPr>
        </p:nvSpPr>
        <p:spPr/>
        <p:txBody>
          <a:bodyPr/>
          <a:lstStyle/>
          <a:p>
            <a:fld id="{8A7A6979-0714-4377-B894-6BE4C2D6E202}" type="slidenum">
              <a:rPr lang="en-US" smtClean="0"/>
              <a:pPr/>
              <a:t>9</a:t>
            </a:fld>
            <a:endParaRPr lang="en-US"/>
          </a:p>
        </p:txBody>
      </p:sp>
      <p:pic>
        <p:nvPicPr>
          <p:cNvPr id="8" name="Picture 7" descr="A chart of different people's faces&#10;&#10;Description automatically generated">
            <a:extLst>
              <a:ext uri="{FF2B5EF4-FFF2-40B4-BE49-F238E27FC236}">
                <a16:creationId xmlns:a16="http://schemas.microsoft.com/office/drawing/2014/main" id="{3B8FAC30-9642-6683-CCAC-3F8248E95DDB}"/>
              </a:ext>
            </a:extLst>
          </p:cNvPr>
          <p:cNvPicPr>
            <a:picLocks noChangeAspect="1"/>
          </p:cNvPicPr>
          <p:nvPr/>
        </p:nvPicPr>
        <p:blipFill rotWithShape="1">
          <a:blip r:embed="rId3"/>
          <a:srcRect r="2678" b="2082"/>
          <a:stretch/>
        </p:blipFill>
        <p:spPr>
          <a:xfrm>
            <a:off x="1755317" y="960178"/>
            <a:ext cx="8581642" cy="5471600"/>
          </a:xfrm>
          <a:prstGeom prst="rect">
            <a:avLst/>
          </a:prstGeom>
        </p:spPr>
      </p:pic>
    </p:spTree>
    <p:extLst>
      <p:ext uri="{BB962C8B-B14F-4D97-AF65-F5344CB8AC3E}">
        <p14:creationId xmlns:p14="http://schemas.microsoft.com/office/powerpoint/2010/main" val="62886371"/>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1B5829C-EB69-4E85-8A96-9C9AE3B8A29B}" vid="{744B8B3E-5C57-4A65-A799-9CC7541E0E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TotalTime>
  <Words>778</Words>
  <Application>Microsoft Macintosh PowerPoint</Application>
  <PresentationFormat>Widescreen</PresentationFormat>
  <Paragraphs>102</Paragraphs>
  <Slides>11</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vt:i4>
      </vt:variant>
    </vt:vector>
  </HeadingPairs>
  <TitlesOfParts>
    <vt:vector size="24" baseType="lpstr">
      <vt:lpstr>Acumin Pro Medium</vt:lpstr>
      <vt:lpstr>Arial</vt:lpstr>
      <vt:lpstr>United Sans Rg Lt</vt:lpstr>
      <vt:lpstr>Acumin Pro Semibold</vt:lpstr>
      <vt:lpstr>United Sans Rg Md</vt:lpstr>
      <vt:lpstr>Acumin Pro ExtraCondensed Smbd</vt:lpstr>
      <vt:lpstr>Acumin Pro ExtraCondensed</vt:lpstr>
      <vt:lpstr>Acumin Pro</vt:lpstr>
      <vt:lpstr>United Sans Cd Md</vt:lpstr>
      <vt:lpstr>Calibri</vt:lpstr>
      <vt:lpstr>Wingdings</vt:lpstr>
      <vt:lpstr>Acumin Pro SemiCondensed</vt:lpstr>
      <vt:lpstr>Purdue2</vt:lpstr>
      <vt:lpstr>rACI Matrix </vt:lpstr>
      <vt:lpstr>What is it?</vt:lpstr>
      <vt:lpstr>Responsible</vt:lpstr>
      <vt:lpstr>Accountable</vt:lpstr>
      <vt:lpstr>Consulted: </vt:lpstr>
      <vt:lpstr>Informed</vt:lpstr>
      <vt:lpstr>Benefits of a RACI Matrix?</vt:lpstr>
      <vt:lpstr>Benefits of a RACI Matrix?</vt:lpstr>
      <vt:lpstr>The Data Mine RACI Example</vt:lpstr>
      <vt:lpstr>Should you implement a RACI Matrix for your project?</vt:lpstr>
      <vt:lpstr>Github Repository</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J M.</dc:creator>
  <cp:lastModifiedBy>Chen, Cai Shun</cp:lastModifiedBy>
  <cp:revision>6</cp:revision>
  <dcterms:created xsi:type="dcterms:W3CDTF">2020-04-19T19:01:37Z</dcterms:created>
  <dcterms:modified xsi:type="dcterms:W3CDTF">2023-09-05T14:30:58Z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2022-12-14T12:50:16Z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25b401d6-df89-43ed-a1e5-06ce27152254</vt:lpwstr>
  </property>
  <property fmtid="{D5CDD505-2E9C-101B-9397-08002B2CF9AE}" pid="8" name="MSIP_Label_4044bd30-2ed7-4c9d-9d12-46200872a97b_ContentBits">
    <vt:lpwstr>0</vt:lpwstr>
  </property>
</Properties>
</file>